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6"/>
  </p:notesMasterIdLst>
  <p:sldIdLst>
    <p:sldId id="256" r:id="rId2"/>
    <p:sldId id="383" r:id="rId3"/>
    <p:sldId id="382" r:id="rId4"/>
    <p:sldId id="385" r:id="rId5"/>
    <p:sldId id="384" r:id="rId6"/>
    <p:sldId id="386" r:id="rId7"/>
    <p:sldId id="387" r:id="rId8"/>
    <p:sldId id="388" r:id="rId9"/>
    <p:sldId id="391" r:id="rId10"/>
    <p:sldId id="392" r:id="rId11"/>
    <p:sldId id="389" r:id="rId12"/>
    <p:sldId id="393" r:id="rId13"/>
    <p:sldId id="390" r:id="rId14"/>
    <p:sldId id="394" r:id="rId15"/>
    <p:sldId id="395" r:id="rId16"/>
    <p:sldId id="396" r:id="rId17"/>
    <p:sldId id="397" r:id="rId18"/>
    <p:sldId id="399" r:id="rId19"/>
    <p:sldId id="398" r:id="rId20"/>
    <p:sldId id="402" r:id="rId21"/>
    <p:sldId id="400" r:id="rId22"/>
    <p:sldId id="401" r:id="rId23"/>
    <p:sldId id="403" r:id="rId24"/>
    <p:sldId id="40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DB Lim X" panose="02000506060000020004" charset="-34"/>
      <p:regular r:id="rId34"/>
    </p:embeddedFont>
  </p:embeddedFontLst>
  <p:defaultTextStyle>
    <a:defPPr>
      <a:defRPr lang="th-TH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anose="020B0304020202020204" pitchFamily="34" charset="-34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anose="020B0304020202020204" pitchFamily="34" charset="-34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anose="020B0304020202020204" pitchFamily="34" charset="-34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anose="020B0304020202020204" pitchFamily="34" charset="-34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anose="020B0304020202020204" pitchFamily="34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anose="020B0304020202020204" pitchFamily="34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anose="020B0304020202020204" pitchFamily="34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anose="020B0304020202020204" pitchFamily="34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anose="020B0304020202020204" pitchFamily="34" charset="-3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BE2D1"/>
    <a:srgbClr val="AE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082" autoAdjust="0"/>
  </p:normalViewPr>
  <p:slideViewPr>
    <p:cSldViewPr snapToGrid="0">
      <p:cViewPr varScale="1">
        <p:scale>
          <a:sx n="98" d="100"/>
          <a:sy n="98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GA\MEGA%202%20-%20Personal\Personal%20-%20Gmail\PhD\Thesis\Traditional%20Survival%20Analysis\manual%20surviv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445603674540683"/>
          <c:y val="0.18560185185185185"/>
          <c:w val="0.81232174103237098"/>
          <c:h val="0.6227161708953047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Sheet2!$G$15</c:f>
              <c:strCache>
                <c:ptCount val="1"/>
                <c:pt idx="0">
                  <c:v>S(t)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Sheet2!$A$16:$A$24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9</c:v>
                </c:pt>
                <c:pt idx="6">
                  <c:v>10</c:v>
                </c:pt>
                <c:pt idx="7">
                  <c:v>13</c:v>
                </c:pt>
                <c:pt idx="8">
                  <c:v>16</c:v>
                </c:pt>
              </c:numCache>
            </c:numRef>
          </c:xVal>
          <c:yVal>
            <c:numRef>
              <c:f>Sheet2!$G$16:$G$24</c:f>
              <c:numCache>
                <c:formatCode>0.00</c:formatCode>
                <c:ptCount val="9"/>
                <c:pt idx="0">
                  <c:v>0.84210526315789469</c:v>
                </c:pt>
                <c:pt idx="1">
                  <c:v>0.71052631578947367</c:v>
                </c:pt>
                <c:pt idx="2">
                  <c:v>0.60526315789473684</c:v>
                </c:pt>
                <c:pt idx="3">
                  <c:v>0.5</c:v>
                </c:pt>
                <c:pt idx="4">
                  <c:v>0.42105263157894735</c:v>
                </c:pt>
                <c:pt idx="5">
                  <c:v>0.23684210526315788</c:v>
                </c:pt>
                <c:pt idx="6">
                  <c:v>0.21052631578947367</c:v>
                </c:pt>
                <c:pt idx="7">
                  <c:v>0.15789473684210525</c:v>
                </c:pt>
                <c:pt idx="8">
                  <c:v>0.13157894736842105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C30-4D5F-9162-E48F019AB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1028136"/>
        <c:axId val="661024528"/>
      </c:scatterChart>
      <c:valAx>
        <c:axId val="661028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024528"/>
        <c:crosses val="autoZero"/>
        <c:crossBetween val="midCat"/>
      </c:valAx>
      <c:valAx>
        <c:axId val="66102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Survival Prob.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028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11490-6E1D-4208-A01C-04EA35D56981}" type="datetimeFigureOut">
              <a:rPr lang="en-US" smtClean="0"/>
              <a:t>01-Jul-20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A250A-3D95-4541-ADFA-D7906C89E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5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 everyone, welcome back to CEB room. I hope everyone are doing well!</a:t>
            </a:r>
          </a:p>
          <a:p>
            <a:r>
              <a:rPr lang="en-US" dirty="0"/>
              <a:t>Today I would like to present the paper title machine learning for survival analysis – a survey.</a:t>
            </a:r>
          </a:p>
          <a:p>
            <a:r>
              <a:rPr lang="en-US" dirty="0"/>
              <a:t>This paper give a very nice background of traditional survival analysis and also the background of machine learning model for survival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A250A-3D95-4541-ADFA-D7906C89E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97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SELU activation function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Scaled Exponential Linear Units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dirty="0"/>
              <a:t>X is baseline patients data</a:t>
            </a:r>
          </a:p>
          <a:p>
            <a:r>
              <a:rPr lang="en-US" dirty="0"/>
              <a:t>Output as log-risk function / hazard rate</a:t>
            </a:r>
          </a:p>
          <a:p>
            <a:endParaRPr lang="en-US" dirty="0"/>
          </a:p>
          <a:p>
            <a:r>
              <a:rPr lang="en-US" dirty="0" err="1"/>
              <a:t>Deepsurv</a:t>
            </a:r>
            <a:r>
              <a:rPr lang="en-US" dirty="0"/>
              <a:t> stills used </a:t>
            </a:r>
            <a:r>
              <a:rPr lang="en-US" dirty="0" err="1"/>
              <a:t>CoxPH</a:t>
            </a:r>
            <a:r>
              <a:rPr lang="en-US" dirty="0"/>
              <a:t> assumption but because of architecture of neural network, it can capture non-linear features to compute hazard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A250A-3D95-4541-ADFA-D7906C89E7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96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will talk about survival analysis and its basic first. The give you a background of traditional analysis in order to understand its foundation. And then some of the machine learning models that are quite popular.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A250A-3D95-4541-ADFA-D7906C89E7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06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survival analysis? The definition is it is a statistical technique that aims to estimate the time-to-event of one or more interested event.</a:t>
            </a:r>
          </a:p>
          <a:p>
            <a:r>
              <a:rPr lang="en-US" dirty="0"/>
              <a:t>Why do we even need this?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says that we have longitudinal dataset like this on the left. We have 10 subjects and we have their data for 12 months.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red cross represent the event that we are interested in / death. So there are 3 subjects that died in this study.</a:t>
            </a:r>
          </a:p>
          <a:p>
            <a:r>
              <a:rPr lang="en-US" dirty="0"/>
              <a:t>Normally solve can solve this problem by either classification or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A250A-3D95-4541-ADFA-D7906C89E7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A250A-3D95-4541-ADFA-D7906C89E7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8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A250A-3D95-4541-ADFA-D7906C89E7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35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HR gives the value that indicate who has high risk of death than the other.</a:t>
            </a:r>
          </a:p>
          <a:p>
            <a:r>
              <a:rPr lang="en-US" dirty="0"/>
              <a:t>H0 (cumulative hazard function) can be compute using Breslow estimator.</a:t>
            </a:r>
          </a:p>
          <a:p>
            <a:r>
              <a:rPr lang="en-US" dirty="0"/>
              <a:t>The beta in cox model is optimized by using partial likelihood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A250A-3D95-4541-ADFA-D7906C89E7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5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LASSO-Cox does feature selection as well to reduce overfitting of the cox model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A250A-3D95-4541-ADFA-D7906C89E7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6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Nelson-</a:t>
            </a:r>
            <a:r>
              <a:rPr lang="en-US" dirty="0" err="1"/>
              <a:t>aalen</a:t>
            </a:r>
            <a:r>
              <a:rPr lang="en-US" dirty="0"/>
              <a:t> estimator to estimate cumulative hazard function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Maximize survival differences. The </a:t>
            </a:r>
            <a:r>
              <a:rPr lang="en-US" sz="1800" b="0" i="0" u="none" strike="noStrike" baseline="0" dirty="0" err="1">
                <a:solidFill>
                  <a:srgbClr val="FF0000"/>
                </a:solidFill>
                <a:latin typeface="ArialMT"/>
              </a:rPr>
              <a:t>logrank</a:t>
            </a:r>
            <a:r>
              <a:rPr lang="en-US" sz="1800" b="0" i="0" u="none" strike="noStrike" baseline="0" dirty="0">
                <a:solidFill>
                  <a:srgbClr val="FF0000"/>
                </a:solidFill>
                <a:latin typeface="ArialMT"/>
              </a:rPr>
              <a:t> test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is most commonly used dissimilarity measure that estimates the survival difference between two groups (can also be </a:t>
            </a:r>
            <a:r>
              <a:rPr lang="en-US" dirty="0"/>
              <a:t>likelihood ratio statistic, Wilcoxon–</a:t>
            </a:r>
            <a:r>
              <a:rPr lang="en-US" dirty="0" err="1"/>
              <a:t>Gehan</a:t>
            </a:r>
            <a:r>
              <a:rPr lang="en-US" dirty="0"/>
              <a:t> statistics and Kolmogorov–Smirnov statistic.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A250A-3D95-4541-ADFA-D7906C89E7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52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CHF estimate for h is the Nelson–</a:t>
            </a:r>
            <a:r>
              <a:rPr lang="en-US"/>
              <a:t>Aalen estimator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EA250A-3D95-4541-ADFA-D7906C89E7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77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80755"/>
            <a:ext cx="10363200" cy="1629208"/>
          </a:xfrm>
        </p:spPr>
        <p:txBody>
          <a:bodyPr anchor="t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DB Lim X" panose="02000506060000020004" pitchFamily="2" charset="-34"/>
                <a:cs typeface="DB Lim X" panose="02000506060000020004" pitchFamily="2" charset="-34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87536"/>
            <a:ext cx="9144000" cy="107026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02E-1BD0-46B2-9E74-E86C555DD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A095B-9067-4C2B-A0C6-B45E987B8CE7}" type="datetime1">
              <a:rPr lang="th-TH" smtClean="0"/>
              <a:t>01/07/63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3BC23-196D-479B-A37A-166380D60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B20C3-1116-412D-9685-97424B4B2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873871-0B68-4C81-8E9D-6D52F09B4996}" type="slidenum">
              <a:rPr lang="th-TH"/>
              <a:pPr>
                <a:defRPr/>
              </a:pPr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1080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054" y="365127"/>
            <a:ext cx="7072745" cy="70513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  <a:latin typeface="DB Lim X" panose="02000506060000020004" pitchFamily="2" charset="-34"/>
                <a:cs typeface="DB Lim X" panose="02000506060000020004" pitchFamily="2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7073"/>
            <a:ext cx="10515600" cy="4659890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AB1A8-F490-436D-A619-D8249DC9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2AA3F-6E15-4B0B-AEB3-4FA71599E75B}" type="datetime1">
              <a:rPr lang="th-TH" smtClean="0"/>
              <a:t>01/07/63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70140-5BE9-4103-8379-BCA1D9D4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F2C14-7BA8-48F1-A298-63BC53D2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CB0E0B-5AEE-411B-9517-9170C4D200BA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945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F3D5321-3F30-4002-8F28-78ACB4F32F2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th-TH"/>
              <a:t>คลิกเพื่อแก้ไขสไตล์ชื่อเรื่องต้นแบบ</a:t>
            </a:r>
            <a:endParaRPr lang="en-US" altLang="th-TH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8549410B-A6F7-4390-A053-1F79481346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h-TH"/>
              <a:t>Edit Master text styles</a:t>
            </a:r>
          </a:p>
          <a:p>
            <a:pPr lvl="1"/>
            <a:r>
              <a:rPr lang="en-US" altLang="th-TH"/>
              <a:t>Second level</a:t>
            </a:r>
          </a:p>
          <a:p>
            <a:pPr lvl="2"/>
            <a:r>
              <a:rPr lang="en-US" altLang="th-TH"/>
              <a:t>Third level</a:t>
            </a:r>
          </a:p>
          <a:p>
            <a:pPr lvl="3"/>
            <a:r>
              <a:rPr lang="en-US" altLang="th-TH"/>
              <a:t>Fourth level</a:t>
            </a:r>
          </a:p>
          <a:p>
            <a:pPr lvl="4"/>
            <a:r>
              <a:rPr lang="en-US" altLang="th-TH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AAF04-58C0-433A-A131-4107C5FE15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3F9E18D-DB3F-4DFA-93E1-1845575842E6}" type="datetime1">
              <a:rPr lang="th-TH" smtClean="0"/>
              <a:t>01/07/63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71B20-CAA8-4E63-A8F0-C65DF9CE6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A71F2-34FA-42AF-BBC8-06CC87D78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8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678E72E-E831-4673-89E2-E1ED8258FA54}" type="slidenum">
              <a:rPr lang="th-TH" smtClean="0"/>
              <a:pPr>
                <a:defRPr/>
              </a:pPr>
              <a:t>‹#›</a:t>
            </a:fld>
            <a:endParaRPr lang="th-T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cs typeface="Angsana New" panose="02020603050405020304" pitchFamily="18" charset="-34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learn/ai-for-medical-prognosis/lecture/luE0A/nelson-aalen-estimator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606.00931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5.00917" TargetMode="External"/><Relationship Id="rId2" Type="http://schemas.openxmlformats.org/officeDocument/2006/relationships/hyperlink" Target="https://www.ncbi.nlm.nih.gov/pmc/articles/PMC5909924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eeexplore.ieee.org/document/7822579" TargetMode="External"/><Relationship Id="rId5" Type="http://schemas.openxmlformats.org/officeDocument/2006/relationships/hyperlink" Target="http://medianetlab.ee.ucla.edu/papers/AAAI_2018_DeepHit.pdf" TargetMode="External"/><Relationship Id="rId4" Type="http://schemas.openxmlformats.org/officeDocument/2006/relationships/hyperlink" Target="http://medianetlab.ee.ucla.edu/papers/RNN_SURV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F75153DB-0968-459E-A32A-58C50835A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806" y="1881189"/>
            <a:ext cx="9356387" cy="16287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Machine Learning for Survival Analysis – A Survey</a:t>
            </a:r>
            <a:br>
              <a:rPr lang="en-US" b="1" dirty="0"/>
            </a:br>
            <a:endParaRPr lang="th-TH" altLang="th-TH" dirty="0"/>
          </a:p>
        </p:txBody>
      </p:sp>
      <p:sp>
        <p:nvSpPr>
          <p:cNvPr id="4099" name="Subtitle 2">
            <a:extLst>
              <a:ext uri="{FF2B5EF4-FFF2-40B4-BE49-F238E27FC236}">
                <a16:creationId xmlns:a16="http://schemas.microsoft.com/office/drawing/2014/main" id="{849FC6D1-A328-48F5-A9C3-9D0FEE5DB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541" y="4246192"/>
            <a:ext cx="6858000" cy="1069975"/>
          </a:xfrm>
        </p:spPr>
        <p:txBody>
          <a:bodyPr/>
          <a:lstStyle/>
          <a:p>
            <a:r>
              <a:rPr lang="en-US" altLang="th-TH" dirty="0"/>
              <a:t>Panu Looareesuwan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18E714-EB9A-4348-A2D6-AAA9D1CE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873871-0B68-4C81-8E9D-6D52F09B4996}" type="slidenum">
              <a:rPr lang="th-TH" smtClean="0"/>
              <a:pPr>
                <a:defRPr/>
              </a:pPr>
              <a:t>1</a:t>
            </a:fld>
            <a:endParaRPr lang="th-T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BF8D-AC6E-4DA4-ACF2-30361009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Regularized Cox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5C9B4AE-6FF7-4200-810C-0B746F37FAB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6492278"/>
                  </p:ext>
                </p:extLst>
              </p:nvPr>
            </p:nvGraphicFramePr>
            <p:xfrm>
              <a:off x="1420238" y="1962914"/>
              <a:ext cx="8784078" cy="381626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799617">
                      <a:extLst>
                        <a:ext uri="{9D8B030D-6E8A-4147-A177-3AD203B41FA5}">
                          <a16:colId xmlns:a16="http://schemas.microsoft.com/office/drawing/2014/main" val="4196136338"/>
                        </a:ext>
                      </a:extLst>
                    </a:gridCol>
                    <a:gridCol w="4056435">
                      <a:extLst>
                        <a:ext uri="{9D8B030D-6E8A-4147-A177-3AD203B41FA5}">
                          <a16:colId xmlns:a16="http://schemas.microsoft.com/office/drawing/2014/main" val="1248187560"/>
                        </a:ext>
                      </a:extLst>
                    </a:gridCol>
                    <a:gridCol w="2928026">
                      <a:extLst>
                        <a:ext uri="{9D8B030D-6E8A-4147-A177-3AD203B41FA5}">
                          <a16:colId xmlns:a16="http://schemas.microsoft.com/office/drawing/2014/main" val="3595797594"/>
                        </a:ext>
                      </a:extLst>
                    </a:gridCol>
                  </a:tblGrid>
                  <a:tr h="5682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Penalty Formulation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Penalty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8196689"/>
                      </a:ext>
                    </a:extLst>
                  </a:tr>
                  <a:tr h="97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LASSO-Cox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Promote sparsity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5184724"/>
                      </a:ext>
                    </a:extLst>
                  </a:tr>
                  <a:tr h="130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Ridge-Cox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Handles correlation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0314183"/>
                      </a:ext>
                    </a:extLst>
                  </a:tr>
                  <a:tr h="97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Elastic Net- Cox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nary>
                                      <m:naryPr>
                                        <m:chr m:val="∑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p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𝛼</m:t>
                                            </m:r>
                                          </m:e>
                                        </m:d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𝛽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𝑝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e>
                                    </m:nary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Sparsity + Correlation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2566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C5C9B4AE-6FF7-4200-810C-0B746F37FAB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6492278"/>
                  </p:ext>
                </p:extLst>
              </p:nvPr>
            </p:nvGraphicFramePr>
            <p:xfrm>
              <a:off x="1420238" y="1962914"/>
              <a:ext cx="8784078" cy="381626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799617">
                      <a:extLst>
                        <a:ext uri="{9D8B030D-6E8A-4147-A177-3AD203B41FA5}">
                          <a16:colId xmlns:a16="http://schemas.microsoft.com/office/drawing/2014/main" val="4196136338"/>
                        </a:ext>
                      </a:extLst>
                    </a:gridCol>
                    <a:gridCol w="4056435">
                      <a:extLst>
                        <a:ext uri="{9D8B030D-6E8A-4147-A177-3AD203B41FA5}">
                          <a16:colId xmlns:a16="http://schemas.microsoft.com/office/drawing/2014/main" val="1248187560"/>
                        </a:ext>
                      </a:extLst>
                    </a:gridCol>
                    <a:gridCol w="2928026">
                      <a:extLst>
                        <a:ext uri="{9D8B030D-6E8A-4147-A177-3AD203B41FA5}">
                          <a16:colId xmlns:a16="http://schemas.microsoft.com/office/drawing/2014/main" val="3595797594"/>
                        </a:ext>
                      </a:extLst>
                    </a:gridCol>
                  </a:tblGrid>
                  <a:tr h="5682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Methods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Penalty Formulation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Penalty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8196689"/>
                      </a:ext>
                    </a:extLst>
                  </a:tr>
                  <a:tr h="97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LASSO-Cox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444" t="-59375" r="-72973" b="-2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Promote sparsity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55184724"/>
                      </a:ext>
                    </a:extLst>
                  </a:tr>
                  <a:tr h="13056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Ridge-Cox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444" t="-119159" r="-72973" b="-757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Handles correlation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0314183"/>
                      </a:ext>
                    </a:extLst>
                  </a:tr>
                  <a:tr h="9712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Elastic Net- Cox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4444" t="-293125" r="-72973" b="-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Sparsity + Correlation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0256698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997FC-434A-490D-BCAB-2443E1E0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10</a:t>
            </a:fld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E662C-9F42-473C-80A7-620465E4F077}"/>
                  </a:ext>
                </a:extLst>
              </p:cNvPr>
              <p:cNvSpPr txBox="1"/>
              <p:nvPr/>
            </p:nvSpPr>
            <p:spPr>
              <a:xfrm>
                <a:off x="1420238" y="1439694"/>
                <a:ext cx="55681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Aim to optimized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in the cox model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CE662C-9F42-473C-80A7-620465E4F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238" y="1439694"/>
                <a:ext cx="5568127" cy="523220"/>
              </a:xfrm>
              <a:prstGeom prst="rect">
                <a:avLst/>
              </a:prstGeom>
              <a:blipFill>
                <a:blip r:embed="rId4"/>
                <a:stretch>
                  <a:fillRect l="-2300" t="-10465" r="-120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482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94AD-7900-4395-A05D-816223A5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Advantages and Disadvantages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B5CB-FC1F-4C9D-8A38-DEA20D52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11</a:t>
            </a:fld>
            <a:endParaRPr lang="th-TH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54893C9-7E77-469E-BF40-E4F56DB04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396982"/>
              </p:ext>
            </p:extLst>
          </p:nvPr>
        </p:nvGraphicFramePr>
        <p:xfrm>
          <a:off x="939797" y="1632509"/>
          <a:ext cx="10170810" cy="47238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38282">
                  <a:extLst>
                    <a:ext uri="{9D8B030D-6E8A-4147-A177-3AD203B41FA5}">
                      <a16:colId xmlns:a16="http://schemas.microsoft.com/office/drawing/2014/main" val="702037733"/>
                    </a:ext>
                  </a:extLst>
                </a:gridCol>
                <a:gridCol w="4250699">
                  <a:extLst>
                    <a:ext uri="{9D8B030D-6E8A-4147-A177-3AD203B41FA5}">
                      <a16:colId xmlns:a16="http://schemas.microsoft.com/office/drawing/2014/main" val="1748080104"/>
                    </a:ext>
                  </a:extLst>
                </a:gridCol>
                <a:gridCol w="3981829">
                  <a:extLst>
                    <a:ext uri="{9D8B030D-6E8A-4147-A177-3AD203B41FA5}">
                      <a16:colId xmlns:a16="http://schemas.microsoft.com/office/drawing/2014/main" val="1017757959"/>
                    </a:ext>
                  </a:extLst>
                </a:gridCol>
              </a:tblGrid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kern="1200" baseline="0" dirty="0">
                          <a:solidFill>
                            <a:schemeClr val="lt1"/>
                          </a:solidFill>
                        </a:rPr>
                        <a:t>Disadvantages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944350"/>
                  </a:ext>
                </a:extLst>
              </a:tr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Non-Parametric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More efficient when no suitable theoretical distributions</a:t>
                      </a:r>
                    </a:p>
                    <a:p>
                      <a:pPr algn="l"/>
                      <a:r>
                        <a:rPr lang="en-US" dirty="0"/>
                        <a:t>known.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Difficult to interpret;</a:t>
                      </a:r>
                    </a:p>
                    <a:p>
                      <a:pPr algn="l"/>
                      <a:r>
                        <a:rPr lang="en-US" dirty="0"/>
                        <a:t>yields inaccurate estimates.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014567"/>
                  </a:ext>
                </a:extLst>
              </a:tr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Semi-Parametric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knowledge of the</a:t>
                      </a:r>
                    </a:p>
                    <a:p>
                      <a:pPr algn="l"/>
                      <a:r>
                        <a:rPr lang="en-US" dirty="0"/>
                        <a:t>underlying distribution</a:t>
                      </a:r>
                    </a:p>
                    <a:p>
                      <a:pPr algn="l"/>
                      <a:r>
                        <a:rPr lang="en-US" dirty="0"/>
                        <a:t>of survival times is not</a:t>
                      </a:r>
                    </a:p>
                    <a:p>
                      <a:pPr algn="l"/>
                      <a:r>
                        <a:rPr lang="en-US" dirty="0"/>
                        <a:t>required.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distribution of the</a:t>
                      </a:r>
                    </a:p>
                    <a:p>
                      <a:pPr algn="l"/>
                      <a:r>
                        <a:rPr lang="en-US" dirty="0"/>
                        <a:t>outcome is unknown; </a:t>
                      </a:r>
                    </a:p>
                    <a:p>
                      <a:pPr algn="l"/>
                      <a:r>
                        <a:rPr lang="en-US" dirty="0"/>
                        <a:t>Not easy to interpret.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069407"/>
                  </a:ext>
                </a:extLst>
              </a:tr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Easy to interpret, more</a:t>
                      </a:r>
                    </a:p>
                    <a:p>
                      <a:pPr algn="l"/>
                      <a:r>
                        <a:rPr lang="en-US" dirty="0"/>
                        <a:t>efficient and accurate</a:t>
                      </a:r>
                    </a:p>
                    <a:p>
                      <a:pPr algn="l"/>
                      <a:r>
                        <a:rPr lang="en-US" dirty="0"/>
                        <a:t>when the survival times</a:t>
                      </a:r>
                    </a:p>
                    <a:p>
                      <a:pPr algn="l"/>
                      <a:r>
                        <a:rPr lang="en-US" dirty="0"/>
                        <a:t>follow a particular distribution.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When the distribution</a:t>
                      </a:r>
                    </a:p>
                    <a:p>
                      <a:pPr algn="l"/>
                      <a:r>
                        <a:rPr lang="en-US" dirty="0"/>
                        <a:t>assumption is violated,</a:t>
                      </a:r>
                    </a:p>
                    <a:p>
                      <a:pPr algn="l"/>
                      <a:r>
                        <a:rPr lang="en-US" dirty="0"/>
                        <a:t>it may be inconsistent</a:t>
                      </a:r>
                    </a:p>
                    <a:p>
                      <a:pPr algn="l"/>
                      <a:r>
                        <a:rPr lang="en-US" dirty="0"/>
                        <a:t>and can give sub-optimal</a:t>
                      </a:r>
                    </a:p>
                    <a:p>
                      <a:pPr algn="l"/>
                      <a:r>
                        <a:rPr lang="en-US" dirty="0"/>
                        <a:t>results.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80628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EE20E92-54CE-449F-9294-809787EBEB94}"/>
              </a:ext>
            </a:extLst>
          </p:cNvPr>
          <p:cNvSpPr/>
          <p:nvPr/>
        </p:nvSpPr>
        <p:spPr>
          <a:xfrm>
            <a:off x="939797" y="4922197"/>
            <a:ext cx="10170810" cy="1434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2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21544-F742-417A-A28C-507A43F5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Statistical Method – Parametric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4BE0E-936C-4327-86F6-4F604085A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12</a:t>
            </a:fld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3C10A48-9876-4679-943C-FB2D83B6F6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7651028"/>
                  </p:ext>
                </p:extLst>
              </p:nvPr>
            </p:nvGraphicFramePr>
            <p:xfrm>
              <a:off x="1935804" y="1828801"/>
              <a:ext cx="8132323" cy="415371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2197567">
                      <a:extLst>
                        <a:ext uri="{9D8B030D-6E8A-4147-A177-3AD203B41FA5}">
                          <a16:colId xmlns:a16="http://schemas.microsoft.com/office/drawing/2014/main" val="1353594866"/>
                        </a:ext>
                      </a:extLst>
                    </a:gridCol>
                    <a:gridCol w="1966244">
                      <a:extLst>
                        <a:ext uri="{9D8B030D-6E8A-4147-A177-3AD203B41FA5}">
                          <a16:colId xmlns:a16="http://schemas.microsoft.com/office/drawing/2014/main" val="1484667106"/>
                        </a:ext>
                      </a:extLst>
                    </a:gridCol>
                    <a:gridCol w="2060100">
                      <a:extLst>
                        <a:ext uri="{9D8B030D-6E8A-4147-A177-3AD203B41FA5}">
                          <a16:colId xmlns:a16="http://schemas.microsoft.com/office/drawing/2014/main" val="731292630"/>
                        </a:ext>
                      </a:extLst>
                    </a:gridCol>
                    <a:gridCol w="1908412">
                      <a:extLst>
                        <a:ext uri="{9D8B030D-6E8A-4147-A177-3AD203B41FA5}">
                          <a16:colId xmlns:a16="http://schemas.microsoft.com/office/drawing/2014/main" val="1247820549"/>
                        </a:ext>
                      </a:extLst>
                    </a:gridCol>
                  </a:tblGrid>
                  <a:tr h="69789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Distributions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PDF f</a:t>
                          </a:r>
                          <a:r>
                            <a:rPr lang="th-TH" sz="1800">
                              <a:effectLst/>
                            </a:rPr>
                            <a:t>(</a:t>
                          </a:r>
                          <a:r>
                            <a:rPr lang="en-US" sz="1800">
                              <a:effectLst/>
                            </a:rPr>
                            <a:t>t</a:t>
                          </a:r>
                          <a:r>
                            <a:rPr lang="th-TH" sz="1800">
                              <a:effectLst/>
                            </a:rPr>
                            <a:t>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Survival S</a:t>
                          </a:r>
                          <a:r>
                            <a:rPr lang="th-TH" sz="1800">
                              <a:effectLst/>
                            </a:rPr>
                            <a:t>(</a:t>
                          </a:r>
                          <a:r>
                            <a:rPr lang="en-US" sz="1800">
                              <a:effectLst/>
                            </a:rPr>
                            <a:t>t</a:t>
                          </a:r>
                          <a:r>
                            <a:rPr lang="th-TH" sz="1800">
                              <a:effectLst/>
                            </a:rPr>
                            <a:t>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Hazard h</a:t>
                          </a:r>
                          <a:r>
                            <a:rPr lang="th-TH" sz="1800">
                              <a:effectLst/>
                            </a:rPr>
                            <a:t>(</a:t>
                          </a:r>
                          <a:r>
                            <a:rPr lang="en-US" sz="1800">
                              <a:effectLst/>
                            </a:rPr>
                            <a:t>t</a:t>
                          </a:r>
                          <a:r>
                            <a:rPr lang="th-TH" sz="1800">
                              <a:effectLst/>
                            </a:rPr>
                            <a:t>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17868729"/>
                      </a:ext>
                    </a:extLst>
                  </a:tr>
                  <a:tr h="69789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Exponential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 err="1">
                              <a:effectLst/>
                            </a:rPr>
                            <a:t>λexp</a:t>
                          </a:r>
                          <a:r>
                            <a:rPr lang="th-TH" sz="1800" dirty="0">
                              <a:effectLst/>
                            </a:rPr>
                            <a:t>(-</a:t>
                          </a:r>
                          <a:r>
                            <a:rPr lang="en-US" sz="1800" dirty="0" err="1">
                              <a:effectLst/>
                            </a:rPr>
                            <a:t>λt</a:t>
                          </a:r>
                          <a:r>
                            <a:rPr lang="th-TH" sz="1800" dirty="0">
                              <a:effectLst/>
                            </a:rPr>
                            <a:t>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λexp</a:t>
                          </a:r>
                          <a:r>
                            <a:rPr lang="th-TH" sz="1800">
                              <a:effectLst/>
                            </a:rPr>
                            <a:t>(-</a:t>
                          </a:r>
                          <a:r>
                            <a:rPr lang="en-US" sz="1800">
                              <a:effectLst/>
                            </a:rPr>
                            <a:t>λt</a:t>
                          </a:r>
                          <a:r>
                            <a:rPr lang="th-TH" sz="1800">
                              <a:effectLst/>
                            </a:rPr>
                            <a:t>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λ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9006042"/>
                      </a:ext>
                    </a:extLst>
                  </a:tr>
                  <a:tr h="69789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Weibull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 err="1">
                              <a:effectLst/>
                            </a:rPr>
                            <a:t>λkt</a:t>
                          </a:r>
                          <a:r>
                            <a:rPr lang="en-US" sz="1800" baseline="30000" dirty="0" err="1">
                              <a:effectLst/>
                            </a:rPr>
                            <a:t>k</a:t>
                          </a:r>
                          <a:r>
                            <a:rPr lang="th-TH" sz="1800" baseline="30000" dirty="0">
                              <a:effectLst/>
                            </a:rPr>
                            <a:t>-</a:t>
                          </a:r>
                          <a:r>
                            <a:rPr lang="en-US" sz="1800" baseline="30000" dirty="0"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exp</a:t>
                          </a:r>
                          <a:r>
                            <a:rPr lang="th-TH" sz="1800" dirty="0">
                              <a:effectLst/>
                            </a:rPr>
                            <a:t>(-</a:t>
                          </a:r>
                          <a:r>
                            <a:rPr lang="en-US" sz="1800" dirty="0" err="1">
                              <a:effectLst/>
                            </a:rPr>
                            <a:t>λt</a:t>
                          </a:r>
                          <a:r>
                            <a:rPr lang="en-US" sz="1800" baseline="30000" dirty="0" err="1">
                              <a:effectLst/>
                            </a:rPr>
                            <a:t>k</a:t>
                          </a:r>
                          <a:r>
                            <a:rPr lang="th-TH" sz="1800" dirty="0">
                              <a:effectLst/>
                            </a:rPr>
                            <a:t>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λexp</a:t>
                          </a:r>
                          <a:r>
                            <a:rPr lang="th-TH" sz="1800">
                              <a:effectLst/>
                            </a:rPr>
                            <a:t>(-</a:t>
                          </a:r>
                          <a:r>
                            <a:rPr lang="en-US" sz="1800">
                              <a:effectLst/>
                            </a:rPr>
                            <a:t>λt</a:t>
                          </a:r>
                          <a:r>
                            <a:rPr lang="th-TH" sz="1800">
                              <a:effectLst/>
                            </a:rPr>
                            <a:t>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λkt</a:t>
                          </a:r>
                          <a:r>
                            <a:rPr lang="en-US" sz="1800" baseline="30000">
                              <a:effectLst/>
                            </a:rPr>
                            <a:t>k</a:t>
                          </a:r>
                          <a:r>
                            <a:rPr lang="th-TH" sz="1800" baseline="30000">
                              <a:effectLst/>
                            </a:rPr>
                            <a:t>-</a:t>
                          </a:r>
                          <a:r>
                            <a:rPr lang="en-US" sz="1800" baseline="30000">
                              <a:effectLst/>
                            </a:rPr>
                            <a:t>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80953535"/>
                      </a:ext>
                    </a:extLst>
                  </a:tr>
                  <a:tr h="206002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Logistic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−(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−(</m:t>
                                            </m:r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)/</m:t>
                                            </m:r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sup>
                                        </m:sSup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−(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th-TH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−(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)/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−(</m:t>
                                            </m:r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)/</m:t>
                                            </m:r>
                                            <m:r>
                                              <a:rPr lang="th-TH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sup>
                                        </m:sSup>
                                        <m:r>
                                          <a:rPr lang="th-TH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424431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3C10A48-9876-4679-943C-FB2D83B6F6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7651028"/>
                  </p:ext>
                </p:extLst>
              </p:nvPr>
            </p:nvGraphicFramePr>
            <p:xfrm>
              <a:off x="1935804" y="1828801"/>
              <a:ext cx="8132323" cy="415371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2197567">
                      <a:extLst>
                        <a:ext uri="{9D8B030D-6E8A-4147-A177-3AD203B41FA5}">
                          <a16:colId xmlns:a16="http://schemas.microsoft.com/office/drawing/2014/main" val="1353594866"/>
                        </a:ext>
                      </a:extLst>
                    </a:gridCol>
                    <a:gridCol w="1966244">
                      <a:extLst>
                        <a:ext uri="{9D8B030D-6E8A-4147-A177-3AD203B41FA5}">
                          <a16:colId xmlns:a16="http://schemas.microsoft.com/office/drawing/2014/main" val="1484667106"/>
                        </a:ext>
                      </a:extLst>
                    </a:gridCol>
                    <a:gridCol w="2060100">
                      <a:extLst>
                        <a:ext uri="{9D8B030D-6E8A-4147-A177-3AD203B41FA5}">
                          <a16:colId xmlns:a16="http://schemas.microsoft.com/office/drawing/2014/main" val="731292630"/>
                        </a:ext>
                      </a:extLst>
                    </a:gridCol>
                    <a:gridCol w="1908412">
                      <a:extLst>
                        <a:ext uri="{9D8B030D-6E8A-4147-A177-3AD203B41FA5}">
                          <a16:colId xmlns:a16="http://schemas.microsoft.com/office/drawing/2014/main" val="1247820549"/>
                        </a:ext>
                      </a:extLst>
                    </a:gridCol>
                  </a:tblGrid>
                  <a:tr h="69789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Distributions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PDF f</a:t>
                          </a:r>
                          <a:r>
                            <a:rPr lang="th-TH" sz="1800">
                              <a:effectLst/>
                            </a:rPr>
                            <a:t>(</a:t>
                          </a:r>
                          <a:r>
                            <a:rPr lang="en-US" sz="1800">
                              <a:effectLst/>
                            </a:rPr>
                            <a:t>t</a:t>
                          </a:r>
                          <a:r>
                            <a:rPr lang="th-TH" sz="1800">
                              <a:effectLst/>
                            </a:rPr>
                            <a:t>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Survival S</a:t>
                          </a:r>
                          <a:r>
                            <a:rPr lang="th-TH" sz="1800">
                              <a:effectLst/>
                            </a:rPr>
                            <a:t>(</a:t>
                          </a:r>
                          <a:r>
                            <a:rPr lang="en-US" sz="1800">
                              <a:effectLst/>
                            </a:rPr>
                            <a:t>t</a:t>
                          </a:r>
                          <a:r>
                            <a:rPr lang="th-TH" sz="1800">
                              <a:effectLst/>
                            </a:rPr>
                            <a:t>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Hazard h</a:t>
                          </a:r>
                          <a:r>
                            <a:rPr lang="th-TH" sz="1800">
                              <a:effectLst/>
                            </a:rPr>
                            <a:t>(</a:t>
                          </a:r>
                          <a:r>
                            <a:rPr lang="en-US" sz="1800">
                              <a:effectLst/>
                            </a:rPr>
                            <a:t>t</a:t>
                          </a:r>
                          <a:r>
                            <a:rPr lang="th-TH" sz="1800">
                              <a:effectLst/>
                            </a:rPr>
                            <a:t>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17868729"/>
                      </a:ext>
                    </a:extLst>
                  </a:tr>
                  <a:tr h="69789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Exponential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 err="1">
                              <a:effectLst/>
                            </a:rPr>
                            <a:t>λexp</a:t>
                          </a:r>
                          <a:r>
                            <a:rPr lang="th-TH" sz="1800" dirty="0">
                              <a:effectLst/>
                            </a:rPr>
                            <a:t>(-</a:t>
                          </a:r>
                          <a:r>
                            <a:rPr lang="en-US" sz="1800" dirty="0" err="1">
                              <a:effectLst/>
                            </a:rPr>
                            <a:t>λt</a:t>
                          </a:r>
                          <a:r>
                            <a:rPr lang="th-TH" sz="1800" dirty="0">
                              <a:effectLst/>
                            </a:rPr>
                            <a:t>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λexp</a:t>
                          </a:r>
                          <a:r>
                            <a:rPr lang="th-TH" sz="1800">
                              <a:effectLst/>
                            </a:rPr>
                            <a:t>(-</a:t>
                          </a:r>
                          <a:r>
                            <a:rPr lang="en-US" sz="1800">
                              <a:effectLst/>
                            </a:rPr>
                            <a:t>λt</a:t>
                          </a:r>
                          <a:r>
                            <a:rPr lang="th-TH" sz="1800">
                              <a:effectLst/>
                            </a:rPr>
                            <a:t>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λ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79006042"/>
                      </a:ext>
                    </a:extLst>
                  </a:tr>
                  <a:tr h="69789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Weibull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 err="1">
                              <a:effectLst/>
                            </a:rPr>
                            <a:t>λkt</a:t>
                          </a:r>
                          <a:r>
                            <a:rPr lang="en-US" sz="1800" baseline="30000" dirty="0" err="1">
                              <a:effectLst/>
                            </a:rPr>
                            <a:t>k</a:t>
                          </a:r>
                          <a:r>
                            <a:rPr lang="th-TH" sz="1800" baseline="30000" dirty="0">
                              <a:effectLst/>
                            </a:rPr>
                            <a:t>-</a:t>
                          </a:r>
                          <a:r>
                            <a:rPr lang="en-US" sz="1800" baseline="30000" dirty="0">
                              <a:effectLst/>
                            </a:rPr>
                            <a:t>1</a:t>
                          </a:r>
                          <a:r>
                            <a:rPr lang="en-US" sz="1800" dirty="0">
                              <a:effectLst/>
                            </a:rPr>
                            <a:t>exp</a:t>
                          </a:r>
                          <a:r>
                            <a:rPr lang="th-TH" sz="1800" dirty="0">
                              <a:effectLst/>
                            </a:rPr>
                            <a:t>(-</a:t>
                          </a:r>
                          <a:r>
                            <a:rPr lang="en-US" sz="1800" dirty="0" err="1">
                              <a:effectLst/>
                            </a:rPr>
                            <a:t>λt</a:t>
                          </a:r>
                          <a:r>
                            <a:rPr lang="en-US" sz="1800" baseline="30000" dirty="0" err="1">
                              <a:effectLst/>
                            </a:rPr>
                            <a:t>k</a:t>
                          </a:r>
                          <a:r>
                            <a:rPr lang="th-TH" sz="1800" dirty="0">
                              <a:effectLst/>
                            </a:rPr>
                            <a:t>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λexp</a:t>
                          </a:r>
                          <a:r>
                            <a:rPr lang="th-TH" sz="1800">
                              <a:effectLst/>
                            </a:rPr>
                            <a:t>(-</a:t>
                          </a:r>
                          <a:r>
                            <a:rPr lang="en-US" sz="1800">
                              <a:effectLst/>
                            </a:rPr>
                            <a:t>λt</a:t>
                          </a:r>
                          <a:r>
                            <a:rPr lang="th-TH" sz="1800">
                              <a:effectLst/>
                            </a:rPr>
                            <a:t>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>
                              <a:effectLst/>
                            </a:rPr>
                            <a:t>λkt</a:t>
                          </a:r>
                          <a:r>
                            <a:rPr lang="en-US" sz="1800" baseline="30000">
                              <a:effectLst/>
                            </a:rPr>
                            <a:t>k</a:t>
                          </a:r>
                          <a:r>
                            <a:rPr lang="th-TH" sz="1800" baseline="30000">
                              <a:effectLst/>
                            </a:rPr>
                            <a:t>-</a:t>
                          </a:r>
                          <a:r>
                            <a:rPr lang="en-US" sz="1800" baseline="30000">
                              <a:effectLst/>
                            </a:rPr>
                            <a:t>1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80953535"/>
                      </a:ext>
                    </a:extLst>
                  </a:tr>
                  <a:tr h="206002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tabLst>
                              <a:tab pos="900430" algn="l"/>
                              <a:tab pos="990600" algn="l"/>
                            </a:tabLst>
                          </a:pPr>
                          <a:r>
                            <a:rPr lang="en-US" sz="1800" dirty="0">
                              <a:effectLst/>
                            </a:rPr>
                            <a:t>Logistic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12074" t="-102367" r="-202786" b="-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02663" t="-102367" r="-93787" b="-5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26837" t="-102367" r="-1278" b="-5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244311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090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94AD-7900-4395-A05D-816223A5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Advantages and Disadvantages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B5CB-FC1F-4C9D-8A38-DEA20D52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13</a:t>
            </a:fld>
            <a:endParaRPr lang="th-TH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54893C9-7E77-469E-BF40-E4F56DB04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787043"/>
              </p:ext>
            </p:extLst>
          </p:nvPr>
        </p:nvGraphicFramePr>
        <p:xfrm>
          <a:off x="1182989" y="1643794"/>
          <a:ext cx="9352065" cy="47238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2251">
                  <a:extLst>
                    <a:ext uri="{9D8B030D-6E8A-4147-A177-3AD203B41FA5}">
                      <a16:colId xmlns:a16="http://schemas.microsoft.com/office/drawing/2014/main" val="702037733"/>
                    </a:ext>
                  </a:extLst>
                </a:gridCol>
                <a:gridCol w="3908520">
                  <a:extLst>
                    <a:ext uri="{9D8B030D-6E8A-4147-A177-3AD203B41FA5}">
                      <a16:colId xmlns:a16="http://schemas.microsoft.com/office/drawing/2014/main" val="1748080104"/>
                    </a:ext>
                  </a:extLst>
                </a:gridCol>
                <a:gridCol w="3661294">
                  <a:extLst>
                    <a:ext uri="{9D8B030D-6E8A-4147-A177-3AD203B41FA5}">
                      <a16:colId xmlns:a16="http://schemas.microsoft.com/office/drawing/2014/main" val="1017757959"/>
                    </a:ext>
                  </a:extLst>
                </a:gridCol>
              </a:tblGrid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kern="1200" baseline="0" dirty="0">
                          <a:solidFill>
                            <a:schemeClr val="lt1"/>
                          </a:solidFill>
                        </a:rPr>
                        <a:t>Disadvantages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944350"/>
                  </a:ext>
                </a:extLst>
              </a:tr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Non-Parametric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More efficient when no suitable theoretical distributions</a:t>
                      </a:r>
                    </a:p>
                    <a:p>
                      <a:pPr algn="l"/>
                      <a:r>
                        <a:rPr lang="en-US" dirty="0"/>
                        <a:t>known.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Difficult to interpret;</a:t>
                      </a:r>
                    </a:p>
                    <a:p>
                      <a:pPr algn="l"/>
                      <a:r>
                        <a:rPr lang="en-US" dirty="0"/>
                        <a:t>yields inaccurate estimates.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014567"/>
                  </a:ext>
                </a:extLst>
              </a:tr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Semi-Parametric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knowledge of the</a:t>
                      </a:r>
                    </a:p>
                    <a:p>
                      <a:pPr algn="l"/>
                      <a:r>
                        <a:rPr lang="en-US" dirty="0"/>
                        <a:t>underlying distribution</a:t>
                      </a:r>
                    </a:p>
                    <a:p>
                      <a:pPr algn="l"/>
                      <a:r>
                        <a:rPr lang="en-US" dirty="0"/>
                        <a:t>of survival times is not</a:t>
                      </a:r>
                    </a:p>
                    <a:p>
                      <a:pPr algn="l"/>
                      <a:r>
                        <a:rPr lang="en-US" dirty="0"/>
                        <a:t>required.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distribution of the</a:t>
                      </a:r>
                    </a:p>
                    <a:p>
                      <a:pPr algn="l"/>
                      <a:r>
                        <a:rPr lang="en-US" dirty="0"/>
                        <a:t>outcome is unknown; </a:t>
                      </a:r>
                    </a:p>
                    <a:p>
                      <a:pPr algn="l"/>
                      <a:r>
                        <a:rPr lang="en-US" dirty="0"/>
                        <a:t>Not easy to interpret.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069407"/>
                  </a:ext>
                </a:extLst>
              </a:tr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Easy to interpret, more</a:t>
                      </a:r>
                    </a:p>
                    <a:p>
                      <a:pPr algn="l"/>
                      <a:r>
                        <a:rPr lang="en-US" dirty="0"/>
                        <a:t>efficient and accurate</a:t>
                      </a:r>
                    </a:p>
                    <a:p>
                      <a:pPr algn="l"/>
                      <a:r>
                        <a:rPr lang="en-US" dirty="0"/>
                        <a:t>when the survival times</a:t>
                      </a:r>
                    </a:p>
                    <a:p>
                      <a:pPr algn="l"/>
                      <a:r>
                        <a:rPr lang="en-US" dirty="0"/>
                        <a:t>follow a particular distribution.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When the distribution</a:t>
                      </a:r>
                    </a:p>
                    <a:p>
                      <a:pPr algn="l"/>
                      <a:r>
                        <a:rPr lang="en-US" dirty="0"/>
                        <a:t>assumption is violated,</a:t>
                      </a:r>
                    </a:p>
                    <a:p>
                      <a:pPr algn="l"/>
                      <a:r>
                        <a:rPr lang="en-US" dirty="0"/>
                        <a:t>it may be inconsistent</a:t>
                      </a:r>
                    </a:p>
                    <a:p>
                      <a:pPr algn="l"/>
                      <a:r>
                        <a:rPr lang="en-US" dirty="0"/>
                        <a:t>and can give sub-optimal</a:t>
                      </a:r>
                    </a:p>
                    <a:p>
                      <a:pPr algn="l"/>
                      <a:r>
                        <a:rPr lang="en-US" dirty="0"/>
                        <a:t>results.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806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39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3999-4321-407A-93A0-7DE9B017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 Methods – Survival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E298F-4AA3-47E2-BC75-30424C79F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difference between decision tree and survival tree is splitting criterion. Objective function:-</a:t>
            </a:r>
            <a:endParaRPr lang="th-TH" dirty="0"/>
          </a:p>
          <a:p>
            <a:pPr lvl="1"/>
            <a:r>
              <a:rPr lang="en-US" dirty="0"/>
              <a:t>Maximizing between-node heterogeneity</a:t>
            </a:r>
          </a:p>
          <a:p>
            <a:pPr lvl="1"/>
            <a:r>
              <a:rPr lang="en-US" dirty="0"/>
              <a:t>Minimizing within-node homogeneity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30606-20BB-43DA-B4E8-3290CB9F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14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6F764-9501-4B7A-BC89-E2031229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50" y="3429000"/>
            <a:ext cx="5528734" cy="3109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6CF15-5046-44BB-BCA3-B45802219601}"/>
              </a:ext>
            </a:extLst>
          </p:cNvPr>
          <p:cNvSpPr txBox="1"/>
          <p:nvPr/>
        </p:nvSpPr>
        <p:spPr>
          <a:xfrm>
            <a:off x="6006361" y="6623771"/>
            <a:ext cx="5208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https://www.coursera.org/learn/ai-for-medical-prognosis/lecture/luE0A/nelson-aalen-estimator</a:t>
            </a:r>
            <a:endParaRPr lang="en-US" sz="10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DF6BCBF-D838-433D-B58C-3B7BC3B87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94803"/>
              </p:ext>
            </p:extLst>
          </p:nvPr>
        </p:nvGraphicFramePr>
        <p:xfrm>
          <a:off x="7602865" y="3731232"/>
          <a:ext cx="2529194" cy="26691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64597">
                  <a:extLst>
                    <a:ext uri="{9D8B030D-6E8A-4147-A177-3AD203B41FA5}">
                      <a16:colId xmlns:a16="http://schemas.microsoft.com/office/drawing/2014/main" val="1861384470"/>
                    </a:ext>
                  </a:extLst>
                </a:gridCol>
                <a:gridCol w="1264597">
                  <a:extLst>
                    <a:ext uri="{9D8B030D-6E8A-4147-A177-3AD203B41FA5}">
                      <a16:colId xmlns:a16="http://schemas.microsoft.com/office/drawing/2014/main" val="3600935964"/>
                    </a:ext>
                  </a:extLst>
                </a:gridCol>
              </a:tblGrid>
              <a:tr h="381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860633"/>
                  </a:ext>
                </a:extLst>
              </a:tr>
              <a:tr h="381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2691"/>
                  </a:ext>
                </a:extLst>
              </a:tr>
              <a:tr h="381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939830"/>
                  </a:ext>
                </a:extLst>
              </a:tr>
              <a:tr h="381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366872"/>
                  </a:ext>
                </a:extLst>
              </a:tr>
              <a:tr h="381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589104"/>
                  </a:ext>
                </a:extLst>
              </a:tr>
              <a:tr h="381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247530"/>
                  </a:ext>
                </a:extLst>
              </a:tr>
              <a:tr h="381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626709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776D40D8-8009-485B-B52C-D6BCC4B71B93}"/>
              </a:ext>
            </a:extLst>
          </p:cNvPr>
          <p:cNvSpPr/>
          <p:nvPr/>
        </p:nvSpPr>
        <p:spPr>
          <a:xfrm>
            <a:off x="6741555" y="4908083"/>
            <a:ext cx="624372" cy="246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99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0166C-5B8E-4DE7-A592-5B58B75E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Advantages and Disadvantages of Survival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5C30-8649-4CFE-8810-07FD68541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Fast and easy to implement</a:t>
            </a:r>
          </a:p>
          <a:p>
            <a:pPr lvl="1"/>
            <a:r>
              <a:rPr lang="en-US" dirty="0"/>
              <a:t>Interpretable (white box)</a:t>
            </a:r>
          </a:p>
          <a:p>
            <a:pPr lvl="1"/>
            <a:r>
              <a:rPr lang="en-US" dirty="0"/>
              <a:t>Doesn’t require feature normalization</a:t>
            </a:r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Difficult to choose final tree</a:t>
            </a:r>
          </a:p>
          <a:p>
            <a:pPr lvl="1"/>
            <a:r>
              <a:rPr lang="en-US" dirty="0"/>
              <a:t>Tend to overfit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690E7-7EDB-4422-802A-C3D0FE9F6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431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3F84-DCDE-474D-82AA-38D40C6F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 Methods – Random Survival Forest (RSF)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69ED1-E8F4-4B59-81F4-0C8D7B80D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many survival trees helping to decide the output.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2D487-3D5A-41E7-97DF-EE812615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16</a:t>
            </a:fld>
            <a:endParaRPr lang="th-T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8A58B4-09E7-4A0E-B51C-BCE351CD1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98" y="2073667"/>
            <a:ext cx="6125994" cy="455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76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C8B1-B582-4EA4-8B34-F1889532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Advantages and Disadvantages of RSF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9EF34-3C4C-450C-BEEB-8E8120F17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More generalize then survival tree</a:t>
            </a:r>
          </a:p>
          <a:p>
            <a:pPr lvl="1"/>
            <a:r>
              <a:rPr lang="en-US" dirty="0"/>
              <a:t>Explainable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r>
              <a:rPr lang="en-US" dirty="0"/>
              <a:t>Result biased toward the features that has many split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1D7AC-27B8-41B3-88AA-B3E5D967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17</a:t>
            </a:fld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B115C-4220-487D-A0ED-8FF96A12EC77}"/>
              </a:ext>
            </a:extLst>
          </p:cNvPr>
          <p:cNvSpPr txBox="1"/>
          <p:nvPr/>
        </p:nvSpPr>
        <p:spPr>
          <a:xfrm>
            <a:off x="632299" y="6356351"/>
            <a:ext cx="88360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Reference: A comparison of the conditional inference survival forest model to random survival forests based on a simulation study as well as on two applications with time-to-event data</a:t>
            </a:r>
          </a:p>
        </p:txBody>
      </p:sp>
    </p:spTree>
    <p:extLst>
      <p:ext uri="{BB962C8B-B14F-4D97-AF65-F5344CB8AC3E}">
        <p14:creationId xmlns:p14="http://schemas.microsoft.com/office/powerpoint/2010/main" val="3377081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C858-DFE7-438C-BDE8-352417F4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 Methods –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7376-7B80-432E-B8B5-4171060A4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applied in 1995 by </a:t>
            </a:r>
            <a:r>
              <a:rPr lang="en-US" dirty="0" err="1"/>
              <a:t>Faraggi</a:t>
            </a:r>
            <a:r>
              <a:rPr lang="en-US" dirty="0"/>
              <a:t> D, Simon R but failed.</a:t>
            </a:r>
          </a:p>
          <a:p>
            <a:r>
              <a:rPr lang="en-US" dirty="0"/>
              <a:t>Neural Network doesn’t outperform CPH until 2016</a:t>
            </a:r>
          </a:p>
          <a:p>
            <a:pPr lvl="1"/>
            <a:r>
              <a:rPr lang="en-US" dirty="0"/>
              <a:t>Adaptation from semi-parametric model</a:t>
            </a:r>
          </a:p>
          <a:p>
            <a:pPr lvl="2"/>
            <a:r>
              <a:rPr lang="en-US" dirty="0" err="1"/>
              <a:t>DeepSurv</a:t>
            </a:r>
            <a:r>
              <a:rPr lang="en-US" dirty="0"/>
              <a:t> (FC Layer)</a:t>
            </a:r>
          </a:p>
          <a:p>
            <a:pPr lvl="2"/>
            <a:r>
              <a:rPr lang="en-US" dirty="0"/>
              <a:t>Cox-</a:t>
            </a:r>
            <a:r>
              <a:rPr lang="en-US" dirty="0" err="1"/>
              <a:t>nnet</a:t>
            </a:r>
            <a:r>
              <a:rPr lang="en-US" dirty="0"/>
              <a:t> (FC Layer)</a:t>
            </a:r>
          </a:p>
          <a:p>
            <a:pPr lvl="1"/>
            <a:r>
              <a:rPr lang="en-US" dirty="0"/>
              <a:t>Adaptation from parametric model</a:t>
            </a:r>
          </a:p>
          <a:p>
            <a:pPr lvl="2"/>
            <a:r>
              <a:rPr lang="en-US" dirty="0" err="1"/>
              <a:t>Nnet</a:t>
            </a:r>
            <a:r>
              <a:rPr lang="en-US" dirty="0"/>
              <a:t>-survival (CNN)</a:t>
            </a:r>
          </a:p>
          <a:p>
            <a:pPr lvl="2"/>
            <a:r>
              <a:rPr lang="en-US" dirty="0"/>
              <a:t>RNN-SURV (LSTM)</a:t>
            </a:r>
          </a:p>
          <a:p>
            <a:pPr lvl="1"/>
            <a:r>
              <a:rPr lang="en-US" dirty="0"/>
              <a:t>Competing Risk</a:t>
            </a:r>
          </a:p>
          <a:p>
            <a:pPr lvl="2"/>
            <a:r>
              <a:rPr lang="en-US" dirty="0" err="1"/>
              <a:t>DeepHit</a:t>
            </a:r>
            <a:endParaRPr lang="en-US" dirty="0"/>
          </a:p>
          <a:p>
            <a:pPr lvl="1"/>
            <a:r>
              <a:rPr lang="en-US" dirty="0"/>
              <a:t>Survival Analysis from Medical Image</a:t>
            </a:r>
          </a:p>
          <a:p>
            <a:pPr lvl="2"/>
            <a:r>
              <a:rPr lang="en-US" dirty="0" err="1"/>
              <a:t>DeepConvSurv</a:t>
            </a:r>
            <a:r>
              <a:rPr lang="en-US" dirty="0"/>
              <a:t> (CNN)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9B774-221E-4679-B1E5-0783908B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6125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1B7C-4733-441F-A240-F6BB3741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Neural Network – </a:t>
            </a:r>
            <a:r>
              <a:rPr lang="en-US" dirty="0" err="1"/>
              <a:t>DeepSurv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E1C22-2463-4607-8E04-2E87C1676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19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D02DF-8727-4599-B359-4E1E26D8E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427308"/>
            <a:ext cx="4143375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7E3FD-54C3-477E-94C6-CD518FB27718}"/>
              </a:ext>
            </a:extLst>
          </p:cNvPr>
          <p:cNvSpPr txBox="1"/>
          <p:nvPr/>
        </p:nvSpPr>
        <p:spPr>
          <a:xfrm>
            <a:off x="5554492" y="1731366"/>
            <a:ext cx="57603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1800" dirty="0"/>
              <a:t>Feed-forward neural network</a:t>
            </a:r>
          </a:p>
          <a:p>
            <a:pPr marL="457200" indent="-457200">
              <a:buFontTx/>
              <a:buChar char="-"/>
            </a:pPr>
            <a:r>
              <a:rPr lang="en-US" sz="1800" dirty="0"/>
              <a:t>Average negative partial log likelihood from </a:t>
            </a:r>
            <a:r>
              <a:rPr lang="en-US" sz="1800" dirty="0" err="1"/>
              <a:t>CoxPH</a:t>
            </a:r>
            <a:endParaRPr lang="en-US" sz="1800" dirty="0"/>
          </a:p>
          <a:p>
            <a:pPr marL="457200" indent="-457200">
              <a:buFontTx/>
              <a:buChar char="-"/>
            </a:pPr>
            <a:r>
              <a:rPr lang="en-US" sz="1800" dirty="0"/>
              <a:t>Standardized input with </a:t>
            </a:r>
          </a:p>
          <a:p>
            <a:pPr marL="457200" indent="-457200">
              <a:buFontTx/>
              <a:buChar char="-"/>
            </a:pPr>
            <a:r>
              <a:rPr lang="en-US" sz="1800" dirty="0"/>
              <a:t>SELU activation functions</a:t>
            </a:r>
          </a:p>
          <a:p>
            <a:pPr marL="457200" indent="-457200">
              <a:buFontTx/>
              <a:buChar char="-"/>
            </a:pPr>
            <a:r>
              <a:rPr lang="en-US" sz="1800" dirty="0"/>
              <a:t>Adam optimizer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211C5F-2F35-47EB-B4AA-B3392A22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81" y="5511851"/>
            <a:ext cx="5153618" cy="84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00698-5489-48C3-BD19-DFF012923AE4}"/>
              </a:ext>
            </a:extLst>
          </p:cNvPr>
          <p:cNvSpPr txBox="1"/>
          <p:nvPr/>
        </p:nvSpPr>
        <p:spPr>
          <a:xfrm>
            <a:off x="5151967" y="5764824"/>
            <a:ext cx="128272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/>
              <a:t>Loss function</a:t>
            </a:r>
          </a:p>
        </p:txBody>
      </p:sp>
      <p:pic>
        <p:nvPicPr>
          <p:cNvPr id="3074" name="Picture 2" descr="the selu activation function plotted">
            <a:extLst>
              <a:ext uri="{FF2B5EF4-FFF2-40B4-BE49-F238E27FC236}">
                <a16:creationId xmlns:a16="http://schemas.microsoft.com/office/drawing/2014/main" id="{A3A81984-AEDC-4EB5-BFF1-DE545A96B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456" y="2574612"/>
            <a:ext cx="1221607" cy="9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16447B-5254-4D41-9507-4EAA7EC28AEF}"/>
              </a:ext>
            </a:extLst>
          </p:cNvPr>
          <p:cNvSpPr txBox="1"/>
          <p:nvPr/>
        </p:nvSpPr>
        <p:spPr>
          <a:xfrm>
            <a:off x="595631" y="6467560"/>
            <a:ext cx="780987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0" dirty="0" err="1">
                <a:effectLst/>
                <a:latin typeface="Lucida Grande"/>
              </a:rPr>
              <a:t>DeepSurv</a:t>
            </a:r>
            <a:r>
              <a:rPr lang="en-US" sz="800" i="0" dirty="0">
                <a:effectLst/>
                <a:latin typeface="Lucida Grande"/>
              </a:rPr>
              <a:t>: Personalized Treatment Recommender System Using A Cox Proportional Hazards Deep Neural Network </a:t>
            </a:r>
            <a:r>
              <a:rPr lang="en-US" sz="9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https://arxiv.org/abs/1606.00931</a:t>
            </a:r>
            <a:endParaRPr lang="en-US" sz="9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ADEB9EF-3329-46DC-BBAE-EBF64FD3F6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260726"/>
              </p:ext>
            </p:extLst>
          </p:nvPr>
        </p:nvGraphicFramePr>
        <p:xfrm>
          <a:off x="5347375" y="3869795"/>
          <a:ext cx="5524500" cy="152400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479163943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154905506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225084748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33593214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Experiment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DeepSurv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RSF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8923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Simulated Linear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 (0.777,0.781)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 (0.776,0.780)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 (0.756,0.760)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143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Simulated Nonlinear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 (0.484,0.489)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 (0.650, 0.655)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 (0.624,0.629)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5888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 (0.813, 0.819)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 (0.863,0.870)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 (0.890,0.895)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3467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 (0.581,0.585)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 (0.617,0.621)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 (0.618,0.621)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8441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METABRIC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 (0.627,0.636)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 (0.650,0.659)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 (0.615,0.624)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39652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Simulated Treatment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 (0.514,0.519)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 (0.573,0.578)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 (0.548,0.553)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181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Rotterdam &amp; GBSG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 (0.655, 0.662)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 (0.673,0.679)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0.65(0.644, 0.651)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741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947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CBB81-5D62-4CDF-AFA7-7B483BB0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Today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4A61E-4650-4933-A38C-6FFF7C187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Survival Analysis?</a:t>
            </a:r>
          </a:p>
          <a:p>
            <a:r>
              <a:rPr lang="en-US" dirty="0"/>
              <a:t>Basic Concept</a:t>
            </a:r>
          </a:p>
          <a:p>
            <a:r>
              <a:rPr lang="en-US" dirty="0"/>
              <a:t>Statistical Methods</a:t>
            </a:r>
          </a:p>
          <a:p>
            <a:pPr lvl="1"/>
            <a:r>
              <a:rPr lang="en-US" dirty="0"/>
              <a:t>Non-parametric</a:t>
            </a:r>
          </a:p>
          <a:p>
            <a:pPr lvl="1"/>
            <a:r>
              <a:rPr lang="en-US" dirty="0"/>
              <a:t>Semi-parametric</a:t>
            </a:r>
          </a:p>
          <a:p>
            <a:pPr lvl="1"/>
            <a:r>
              <a:rPr lang="en-US" dirty="0"/>
              <a:t>Parametric</a:t>
            </a:r>
          </a:p>
          <a:p>
            <a:r>
              <a:rPr lang="en-US" dirty="0"/>
              <a:t>Machine Learning Methods</a:t>
            </a:r>
          </a:p>
          <a:p>
            <a:pPr lvl="1"/>
            <a:r>
              <a:rPr lang="en-US" dirty="0"/>
              <a:t>Survival-tree</a:t>
            </a:r>
          </a:p>
          <a:p>
            <a:pPr lvl="1"/>
            <a:r>
              <a:rPr lang="en-US" dirty="0"/>
              <a:t>Random Survival Forest</a:t>
            </a:r>
          </a:p>
          <a:p>
            <a:pPr lvl="1"/>
            <a:r>
              <a:rPr lang="en-US" dirty="0"/>
              <a:t>Deep Survival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BFA94-E848-4673-8515-12F2BDE86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165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956DF-9E0D-4CD6-967A-4F28EE6B8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Advantages and Disadvantages of </a:t>
            </a:r>
            <a:r>
              <a:rPr lang="en-US" dirty="0" err="1"/>
              <a:t>DeepSurv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437EB-1564-44D6-9342-D2DD4033A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State-of-the-art performance</a:t>
            </a:r>
          </a:p>
          <a:p>
            <a:pPr lvl="1"/>
            <a:r>
              <a:rPr lang="en-US" dirty="0"/>
              <a:t>effective treatment recommendations based on individual’s risk</a:t>
            </a:r>
          </a:p>
          <a:p>
            <a:pPr lvl="1"/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Cannot explain which features contribute more to the prediction</a:t>
            </a:r>
          </a:p>
          <a:p>
            <a:pPr lvl="1"/>
            <a:r>
              <a:rPr lang="en-US" dirty="0" err="1"/>
              <a:t>Relie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4E114-49D8-4DD4-B0ED-98C32D00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5935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6686-3813-4A8A-9E83-453EA097F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 Methods – Bayesian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25FD5-E57A-4C5F-BF1A-0654D0137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DA3FB-701F-43AA-B841-D2CE2EC6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3176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A575-8121-4A50-9D66-6434AED4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2BE54-ACBD-4A01-8D1C-D47A122F35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Harrel’s Concordance Index (C-Index)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𝐶𝑜𝑛𝑐𝑜𝑟𝑑𝑎𝑛𝑡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𝑃𝑎𝑖𝑟𝑠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+0.5 ∗(#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𝑅𝑖𝑠𝑘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𝑇𝑖𝑒𝑠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𝑃𝑒𝑟𝑚𝑖𝑠𝑠𝑖𝑏𝑙𝑒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𝑃𝑎𝑖𝑟𝑠</m:t>
                          </m:r>
                        </m:den>
                      </m:f>
                    </m:oMath>
                  </m:oMathPara>
                </a14:m>
                <a:endParaRPr lang="th-TH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Brier Score</a:t>
                </a:r>
              </a:p>
              <a:p>
                <a:pPr marL="0" indent="0">
                  <a:buNone/>
                </a:pPr>
                <a:r>
                  <a:rPr lang="en-US" dirty="0"/>
                  <a:t>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Mean square error</a:t>
                </a:r>
                <a:endParaRPr lang="th-TH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h-TH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2BE54-ACBD-4A01-8D1C-D47A122F3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25" b="-28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FDA7F-98C9-424E-8972-A2862F29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1539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5D58-9E06-4D15-9B0B-D32B6DB4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E463E-152C-4976-BE13-041CE4FF0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E9CCA-98F8-4AE1-882E-416A0282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09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07AC-9D4B-47BB-9AF2-4B1554F9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4C0A-E553-4C7D-AD41-D5234A7EF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https://www.ncbi.nlm.nih.gov/pmc/articles/PMC5909924/</a:t>
            </a:r>
            <a:endParaRPr lang="en-US" dirty="0"/>
          </a:p>
          <a:p>
            <a:r>
              <a:rPr lang="en-US" dirty="0">
                <a:hlinkClick r:id="rId3"/>
              </a:rPr>
              <a:t>https://arxiv.org/abs/1805.00917</a:t>
            </a:r>
            <a:endParaRPr lang="en-US" dirty="0"/>
          </a:p>
          <a:p>
            <a:r>
              <a:rPr lang="en-US" dirty="0">
                <a:hlinkClick r:id="rId4"/>
              </a:rPr>
              <a:t>http://medianetlab.ee.ucla.edu/papers/RNN_SURV.pdf</a:t>
            </a:r>
            <a:endParaRPr lang="th-TH" dirty="0"/>
          </a:p>
          <a:p>
            <a:r>
              <a:rPr lang="en-US" dirty="0">
                <a:hlinkClick r:id="rId5"/>
              </a:rPr>
              <a:t>http://medianetlab.ee.ucla.edu/papers/AAAI_2018_DeepHit.pdf</a:t>
            </a:r>
            <a:endParaRPr lang="th-TH" dirty="0"/>
          </a:p>
          <a:p>
            <a:r>
              <a:rPr lang="en-US" dirty="0">
                <a:hlinkClick r:id="rId6"/>
              </a:rPr>
              <a:t>https://ieeexplore.ieee.org/document/7822579</a:t>
            </a:r>
            <a:endParaRPr lang="th-TH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48F82-7126-4284-BB1A-30E8AA986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743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334D-0C0F-42AD-8327-D4F6926FE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/>
              <a:t>What is Survival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99C08-1551-4160-A6F3-1648C1D3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30"/>
            <a:ext cx="10515600" cy="4659890"/>
          </a:xfrm>
        </p:spPr>
        <p:txBody>
          <a:bodyPr/>
          <a:lstStyle/>
          <a:p>
            <a:r>
              <a:rPr lang="en-US" sz="3200" dirty="0"/>
              <a:t>It is a statistical technique aims to estimate the </a:t>
            </a:r>
            <a:r>
              <a:rPr lang="en-US" sz="3200" b="1" dirty="0"/>
              <a:t>time-to-event </a:t>
            </a:r>
            <a:r>
              <a:rPr lang="en-US" sz="3200" dirty="0"/>
              <a:t>of one or more interested events.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7564E534-2C16-4A3F-96C9-CCC2B624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3</a:t>
            </a:fld>
            <a:endParaRPr lang="th-T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978341-7B6A-4397-B314-6332B71F379C}"/>
              </a:ext>
            </a:extLst>
          </p:cNvPr>
          <p:cNvGrpSpPr/>
          <p:nvPr/>
        </p:nvGrpSpPr>
        <p:grpSpPr>
          <a:xfrm>
            <a:off x="713572" y="2761702"/>
            <a:ext cx="5433293" cy="3793721"/>
            <a:chOff x="662701" y="2756437"/>
            <a:chExt cx="5433293" cy="37937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6688A2-294F-49F9-8D15-0003F8FA5D12}"/>
                </a:ext>
              </a:extLst>
            </p:cNvPr>
            <p:cNvGrpSpPr/>
            <p:nvPr/>
          </p:nvGrpSpPr>
          <p:grpSpPr>
            <a:xfrm>
              <a:off x="992221" y="2763916"/>
              <a:ext cx="4717915" cy="3507904"/>
              <a:chOff x="992221" y="2879387"/>
              <a:chExt cx="4873558" cy="3507904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E60F274-5E41-4497-8B4B-BF1AC8F37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221" y="2879387"/>
                <a:ext cx="0" cy="3507904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0E7776B-E9DF-4066-BF40-D7E93B7F37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2221" y="6348381"/>
                <a:ext cx="4873558" cy="3891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A8B6DC-52C8-4C02-ADE0-BA6623B071B8}"/>
                </a:ext>
              </a:extLst>
            </p:cNvPr>
            <p:cNvCxnSpPr>
              <a:cxnSpLocks/>
            </p:cNvCxnSpPr>
            <p:nvPr/>
          </p:nvCxnSpPr>
          <p:spPr>
            <a:xfrm>
              <a:off x="992218" y="2910324"/>
              <a:ext cx="460118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BDA82D-885A-4310-90BB-3AD89BD58038}"/>
                </a:ext>
              </a:extLst>
            </p:cNvPr>
            <p:cNvCxnSpPr>
              <a:cxnSpLocks/>
            </p:cNvCxnSpPr>
            <p:nvPr/>
          </p:nvCxnSpPr>
          <p:spPr>
            <a:xfrm>
              <a:off x="992218" y="3271603"/>
              <a:ext cx="133755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6E17C2-DA24-4459-A117-89213E7819A6}"/>
                </a:ext>
              </a:extLst>
            </p:cNvPr>
            <p:cNvSpPr txBox="1"/>
            <p:nvPr/>
          </p:nvSpPr>
          <p:spPr>
            <a:xfrm>
              <a:off x="768484" y="2756437"/>
              <a:ext cx="69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72C52F9-5B9B-4595-8191-71526FFDE8F1}"/>
                </a:ext>
              </a:extLst>
            </p:cNvPr>
            <p:cNvCxnSpPr>
              <a:cxnSpLocks/>
            </p:cNvCxnSpPr>
            <p:nvPr/>
          </p:nvCxnSpPr>
          <p:spPr>
            <a:xfrm>
              <a:off x="992218" y="3591260"/>
              <a:ext cx="19649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775A62-9050-402C-84E6-EEB55A5D2C05}"/>
                </a:ext>
              </a:extLst>
            </p:cNvPr>
            <p:cNvCxnSpPr>
              <a:cxnSpLocks/>
            </p:cNvCxnSpPr>
            <p:nvPr/>
          </p:nvCxnSpPr>
          <p:spPr>
            <a:xfrm>
              <a:off x="992218" y="4041841"/>
              <a:ext cx="460118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2B660A1-F58C-4A06-891B-652FC532AA23}"/>
                </a:ext>
              </a:extLst>
            </p:cNvPr>
            <p:cNvCxnSpPr/>
            <p:nvPr/>
          </p:nvCxnSpPr>
          <p:spPr>
            <a:xfrm>
              <a:off x="992218" y="4410863"/>
              <a:ext cx="267510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AD664FF-DD01-4733-B4AB-9C643600C739}"/>
                </a:ext>
              </a:extLst>
            </p:cNvPr>
            <p:cNvCxnSpPr>
              <a:cxnSpLocks/>
            </p:cNvCxnSpPr>
            <p:nvPr/>
          </p:nvCxnSpPr>
          <p:spPr>
            <a:xfrm>
              <a:off x="992218" y="4819426"/>
              <a:ext cx="311285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137D210-7180-4B0A-BBA3-6906D462B883}"/>
                </a:ext>
              </a:extLst>
            </p:cNvPr>
            <p:cNvCxnSpPr>
              <a:cxnSpLocks/>
            </p:cNvCxnSpPr>
            <p:nvPr/>
          </p:nvCxnSpPr>
          <p:spPr>
            <a:xfrm>
              <a:off x="992218" y="5218259"/>
              <a:ext cx="35116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E84444-4135-44D8-BB28-D5AA18EE2F60}"/>
                </a:ext>
              </a:extLst>
            </p:cNvPr>
            <p:cNvCxnSpPr>
              <a:cxnSpLocks/>
            </p:cNvCxnSpPr>
            <p:nvPr/>
          </p:nvCxnSpPr>
          <p:spPr>
            <a:xfrm>
              <a:off x="992218" y="5549002"/>
              <a:ext cx="4568850" cy="233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3D2AE0D-0650-46F2-93B8-BB3261197284}"/>
                </a:ext>
              </a:extLst>
            </p:cNvPr>
            <p:cNvCxnSpPr>
              <a:cxnSpLocks/>
            </p:cNvCxnSpPr>
            <p:nvPr/>
          </p:nvCxnSpPr>
          <p:spPr>
            <a:xfrm>
              <a:off x="992218" y="5811646"/>
              <a:ext cx="456885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C368360-B451-4EAC-BE60-FF4A6F64D1EA}"/>
                </a:ext>
              </a:extLst>
            </p:cNvPr>
            <p:cNvCxnSpPr/>
            <p:nvPr/>
          </p:nvCxnSpPr>
          <p:spPr>
            <a:xfrm>
              <a:off x="992218" y="6132660"/>
              <a:ext cx="267510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FF2F90-CFAF-4D31-9E46-E04CC588B104}"/>
                </a:ext>
              </a:extLst>
            </p:cNvPr>
            <p:cNvSpPr txBox="1"/>
            <p:nvPr/>
          </p:nvSpPr>
          <p:spPr>
            <a:xfrm>
              <a:off x="768484" y="3064481"/>
              <a:ext cx="69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  <p:sp>
          <p:nvSpPr>
            <p:cNvPr id="37" name="Multiplication Sign 36">
              <a:extLst>
                <a:ext uri="{FF2B5EF4-FFF2-40B4-BE49-F238E27FC236}">
                  <a16:creationId xmlns:a16="http://schemas.microsoft.com/office/drawing/2014/main" id="{BB3A2495-0203-4ADD-A75A-12BBCBCF6D14}"/>
                </a:ext>
              </a:extLst>
            </p:cNvPr>
            <p:cNvSpPr/>
            <p:nvPr/>
          </p:nvSpPr>
          <p:spPr>
            <a:xfrm>
              <a:off x="2217905" y="3180350"/>
              <a:ext cx="223732" cy="153878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Multiplication Sign 37">
              <a:extLst>
                <a:ext uri="{FF2B5EF4-FFF2-40B4-BE49-F238E27FC236}">
                  <a16:creationId xmlns:a16="http://schemas.microsoft.com/office/drawing/2014/main" id="{CC155642-060E-4044-A647-483DF1B01C12}"/>
                </a:ext>
              </a:extLst>
            </p:cNvPr>
            <p:cNvSpPr/>
            <p:nvPr/>
          </p:nvSpPr>
          <p:spPr>
            <a:xfrm>
              <a:off x="3555456" y="4330433"/>
              <a:ext cx="223732" cy="153878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ultiplication Sign 39">
              <a:extLst>
                <a:ext uri="{FF2B5EF4-FFF2-40B4-BE49-F238E27FC236}">
                  <a16:creationId xmlns:a16="http://schemas.microsoft.com/office/drawing/2014/main" id="{B5387261-67D0-4D77-BCA7-655ECB16D8A7}"/>
                </a:ext>
              </a:extLst>
            </p:cNvPr>
            <p:cNvSpPr/>
            <p:nvPr/>
          </p:nvSpPr>
          <p:spPr>
            <a:xfrm>
              <a:off x="3555459" y="6055721"/>
              <a:ext cx="223732" cy="153878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843D24-BE71-48BF-8AB1-D424409C803F}"/>
                </a:ext>
              </a:extLst>
            </p:cNvPr>
            <p:cNvSpPr/>
            <p:nvPr/>
          </p:nvSpPr>
          <p:spPr>
            <a:xfrm>
              <a:off x="2885731" y="3510330"/>
              <a:ext cx="110386" cy="13267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D3AD9D2-0293-4B67-8CD9-465D53A204C7}"/>
                </a:ext>
              </a:extLst>
            </p:cNvPr>
            <p:cNvSpPr/>
            <p:nvPr/>
          </p:nvSpPr>
          <p:spPr>
            <a:xfrm>
              <a:off x="4448713" y="5132521"/>
              <a:ext cx="110386" cy="13267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ecision 44">
              <a:extLst>
                <a:ext uri="{FF2B5EF4-FFF2-40B4-BE49-F238E27FC236}">
                  <a16:creationId xmlns:a16="http://schemas.microsoft.com/office/drawing/2014/main" id="{849FD10F-34C8-4BCB-B856-EE08FED89884}"/>
                </a:ext>
              </a:extLst>
            </p:cNvPr>
            <p:cNvSpPr/>
            <p:nvPr/>
          </p:nvSpPr>
          <p:spPr>
            <a:xfrm>
              <a:off x="4007796" y="4749225"/>
              <a:ext cx="273255" cy="100248"/>
            </a:xfrm>
            <a:prstGeom prst="flowChartDecision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D5D138-9C31-4819-9DFF-0143B58AC290}"/>
                </a:ext>
              </a:extLst>
            </p:cNvPr>
            <p:cNvSpPr txBox="1"/>
            <p:nvPr/>
          </p:nvSpPr>
          <p:spPr>
            <a:xfrm>
              <a:off x="774966" y="3404947"/>
              <a:ext cx="69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8BD752-2A62-4A1E-BDAA-B50443B03107}"/>
                </a:ext>
              </a:extLst>
            </p:cNvPr>
            <p:cNvSpPr txBox="1"/>
            <p:nvPr/>
          </p:nvSpPr>
          <p:spPr>
            <a:xfrm>
              <a:off x="781450" y="3858906"/>
              <a:ext cx="69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18368CD-C03B-4161-BCD3-269B0DC6AC7E}"/>
                </a:ext>
              </a:extLst>
            </p:cNvPr>
            <p:cNvSpPr txBox="1"/>
            <p:nvPr/>
          </p:nvSpPr>
          <p:spPr>
            <a:xfrm>
              <a:off x="786311" y="4202397"/>
              <a:ext cx="69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C09966-D857-4EAE-9575-B104486AFAD5}"/>
                </a:ext>
              </a:extLst>
            </p:cNvPr>
            <p:cNvSpPr txBox="1"/>
            <p:nvPr/>
          </p:nvSpPr>
          <p:spPr>
            <a:xfrm>
              <a:off x="768484" y="4655807"/>
              <a:ext cx="1074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6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86F7A3B-D23B-41DF-A0B8-783F9FE90C13}"/>
                </a:ext>
              </a:extLst>
            </p:cNvPr>
            <p:cNvSpPr txBox="1"/>
            <p:nvPr/>
          </p:nvSpPr>
          <p:spPr>
            <a:xfrm>
              <a:off x="768483" y="5016600"/>
              <a:ext cx="1074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0019D45-23C3-44FB-ADA1-6E84773F9480}"/>
                </a:ext>
              </a:extLst>
            </p:cNvPr>
            <p:cNvSpPr txBox="1"/>
            <p:nvPr/>
          </p:nvSpPr>
          <p:spPr>
            <a:xfrm>
              <a:off x="757938" y="5376046"/>
              <a:ext cx="1074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8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5FE4CB-5EA0-44F0-BE41-7F597DDD338A}"/>
                </a:ext>
              </a:extLst>
            </p:cNvPr>
            <p:cNvSpPr txBox="1"/>
            <p:nvPr/>
          </p:nvSpPr>
          <p:spPr>
            <a:xfrm>
              <a:off x="757937" y="5649352"/>
              <a:ext cx="1074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D33C427-5886-4394-A4EF-C20DA40017EF}"/>
                </a:ext>
              </a:extLst>
            </p:cNvPr>
            <p:cNvSpPr txBox="1"/>
            <p:nvPr/>
          </p:nvSpPr>
          <p:spPr>
            <a:xfrm>
              <a:off x="662701" y="5941131"/>
              <a:ext cx="10740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5E548C0-2FC5-4B79-820B-2784EE76937E}"/>
                </a:ext>
              </a:extLst>
            </p:cNvPr>
            <p:cNvSpPr txBox="1"/>
            <p:nvPr/>
          </p:nvSpPr>
          <p:spPr>
            <a:xfrm>
              <a:off x="1002123" y="6234094"/>
              <a:ext cx="311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691893-DC83-4381-BB48-1F7FA304091B}"/>
                </a:ext>
              </a:extLst>
            </p:cNvPr>
            <p:cNvSpPr txBox="1"/>
            <p:nvPr/>
          </p:nvSpPr>
          <p:spPr>
            <a:xfrm>
              <a:off x="5398847" y="6242381"/>
              <a:ext cx="697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26DB661-6D16-45CD-A427-804CB478C2A3}"/>
                </a:ext>
              </a:extLst>
            </p:cNvPr>
            <p:cNvSpPr txBox="1"/>
            <p:nvPr/>
          </p:nvSpPr>
          <p:spPr>
            <a:xfrm>
              <a:off x="5010142" y="6242380"/>
              <a:ext cx="697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8B6F16C-9D76-4B91-A2ED-50150587A907}"/>
                </a:ext>
              </a:extLst>
            </p:cNvPr>
            <p:cNvSpPr txBox="1"/>
            <p:nvPr/>
          </p:nvSpPr>
          <p:spPr>
            <a:xfrm>
              <a:off x="4640105" y="6235580"/>
              <a:ext cx="697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10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B00033-4B4C-4517-998D-28E9374BA064}"/>
                </a:ext>
              </a:extLst>
            </p:cNvPr>
            <p:cNvSpPr txBox="1"/>
            <p:nvPr/>
          </p:nvSpPr>
          <p:spPr>
            <a:xfrm>
              <a:off x="4341988" y="6235580"/>
              <a:ext cx="697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9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EEDE13-E546-42A7-915D-41D9412BD0F2}"/>
                </a:ext>
              </a:extLst>
            </p:cNvPr>
            <p:cNvSpPr txBox="1"/>
            <p:nvPr/>
          </p:nvSpPr>
          <p:spPr>
            <a:xfrm>
              <a:off x="3988155" y="6235580"/>
              <a:ext cx="697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04F91-D40F-4F77-8512-EF3C21A9C3D0}"/>
                </a:ext>
              </a:extLst>
            </p:cNvPr>
            <p:cNvSpPr txBox="1"/>
            <p:nvPr/>
          </p:nvSpPr>
          <p:spPr>
            <a:xfrm>
              <a:off x="3610177" y="6236621"/>
              <a:ext cx="3485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7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B45EB25-6554-4A93-B8AD-ED9E3A7A0ACB}"/>
                </a:ext>
              </a:extLst>
            </p:cNvPr>
            <p:cNvSpPr txBox="1"/>
            <p:nvPr/>
          </p:nvSpPr>
          <p:spPr>
            <a:xfrm>
              <a:off x="3209913" y="6226686"/>
              <a:ext cx="3485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54A4DC5-D702-48A3-B968-9329E6C8D730}"/>
                </a:ext>
              </a:extLst>
            </p:cNvPr>
            <p:cNvSpPr txBox="1"/>
            <p:nvPr/>
          </p:nvSpPr>
          <p:spPr>
            <a:xfrm>
              <a:off x="2822030" y="6226687"/>
              <a:ext cx="3485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5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93D2416-08B9-4FFD-A555-81488AFFE82C}"/>
                </a:ext>
              </a:extLst>
            </p:cNvPr>
            <p:cNvSpPr txBox="1"/>
            <p:nvPr/>
          </p:nvSpPr>
          <p:spPr>
            <a:xfrm>
              <a:off x="2395029" y="6226686"/>
              <a:ext cx="3485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FA1F393-7D4A-49EB-BC88-DF3D0E45694D}"/>
                </a:ext>
              </a:extLst>
            </p:cNvPr>
            <p:cNvSpPr txBox="1"/>
            <p:nvPr/>
          </p:nvSpPr>
          <p:spPr>
            <a:xfrm>
              <a:off x="1965607" y="6236888"/>
              <a:ext cx="3485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3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8AF7055-A704-43C8-99CD-B849DD8B6F87}"/>
                </a:ext>
              </a:extLst>
            </p:cNvPr>
            <p:cNvSpPr txBox="1"/>
            <p:nvPr/>
          </p:nvSpPr>
          <p:spPr>
            <a:xfrm>
              <a:off x="1459772" y="6227418"/>
              <a:ext cx="3485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2</a:t>
              </a:r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7D40F0DD-CAA0-45C0-B6C8-E953038E7800}"/>
              </a:ext>
            </a:extLst>
          </p:cNvPr>
          <p:cNvSpPr/>
          <p:nvPr/>
        </p:nvSpPr>
        <p:spPr>
          <a:xfrm>
            <a:off x="6842685" y="5424815"/>
            <a:ext cx="110386" cy="13267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2829E3B7-C20E-4D87-978D-22930E98CF81}"/>
              </a:ext>
            </a:extLst>
          </p:cNvPr>
          <p:cNvSpPr/>
          <p:nvPr/>
        </p:nvSpPr>
        <p:spPr>
          <a:xfrm>
            <a:off x="6786012" y="5787253"/>
            <a:ext cx="223732" cy="15387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lowchart: Decision 70">
            <a:extLst>
              <a:ext uri="{FF2B5EF4-FFF2-40B4-BE49-F238E27FC236}">
                <a16:creationId xmlns:a16="http://schemas.microsoft.com/office/drawing/2014/main" id="{DF914494-A133-4FEE-B8A0-CC1099CCB251}"/>
              </a:ext>
            </a:extLst>
          </p:cNvPr>
          <p:cNvSpPr/>
          <p:nvPr/>
        </p:nvSpPr>
        <p:spPr>
          <a:xfrm>
            <a:off x="6784030" y="6155670"/>
            <a:ext cx="273255" cy="100248"/>
          </a:xfrm>
          <a:prstGeom prst="flowChartDecisio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2A4741-D6B4-420B-A0C4-835BAFDCBE84}"/>
              </a:ext>
            </a:extLst>
          </p:cNvPr>
          <p:cNvSpPr txBox="1"/>
          <p:nvPr/>
        </p:nvSpPr>
        <p:spPr>
          <a:xfrm>
            <a:off x="7171530" y="5352654"/>
            <a:ext cx="283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Loss to follow up / censored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CB2272C-ABC8-4D50-9111-A66B17912A21}"/>
              </a:ext>
            </a:extLst>
          </p:cNvPr>
          <p:cNvSpPr txBox="1"/>
          <p:nvPr/>
        </p:nvSpPr>
        <p:spPr>
          <a:xfrm>
            <a:off x="7203092" y="5767957"/>
            <a:ext cx="283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Death / Event occur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FC0FCA7-2F8C-4E9C-8F56-96051F4E2876}"/>
              </a:ext>
            </a:extLst>
          </p:cNvPr>
          <p:cNvSpPr txBox="1"/>
          <p:nvPr/>
        </p:nvSpPr>
        <p:spPr>
          <a:xfrm>
            <a:off x="7218960" y="6127058"/>
            <a:ext cx="2834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Other events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EEC63F-C84C-4656-B792-3F39B067C6DD}"/>
              </a:ext>
            </a:extLst>
          </p:cNvPr>
          <p:cNvSpPr txBox="1"/>
          <p:nvPr/>
        </p:nvSpPr>
        <p:spPr>
          <a:xfrm>
            <a:off x="6920657" y="2766810"/>
            <a:ext cx="2986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Classification:</a:t>
            </a:r>
          </a:p>
          <a:p>
            <a:r>
              <a:rPr lang="en-US" sz="1600" dirty="0"/>
              <a:t>3 +</a:t>
            </a:r>
            <a:r>
              <a:rPr lang="en-US" sz="1600" dirty="0" err="1"/>
              <a:t>ve</a:t>
            </a:r>
            <a:r>
              <a:rPr lang="en-US" sz="1600" dirty="0"/>
              <a:t>, 7 –</a:t>
            </a:r>
            <a:r>
              <a:rPr lang="en-US" sz="1600" dirty="0" err="1"/>
              <a:t>ve</a:t>
            </a:r>
            <a:endParaRPr lang="en-US" sz="1600" dirty="0"/>
          </a:p>
          <a:p>
            <a:r>
              <a:rPr lang="en-US" sz="1600" dirty="0"/>
              <a:t>Cannot predict the time of event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671D37-D134-4DC1-A080-36DBA56A6D03}"/>
              </a:ext>
            </a:extLst>
          </p:cNvPr>
          <p:cNvSpPr txBox="1"/>
          <p:nvPr/>
        </p:nvSpPr>
        <p:spPr>
          <a:xfrm>
            <a:off x="6919620" y="3827566"/>
            <a:ext cx="4092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Regression:</a:t>
            </a:r>
          </a:p>
          <a:p>
            <a:r>
              <a:rPr lang="en-US" sz="1600" dirty="0"/>
              <a:t>3 samples have event, uncensored not taken into account. Loss of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9F383-D2C1-4D5C-BDC8-2652A3233F3D}"/>
              </a:ext>
            </a:extLst>
          </p:cNvPr>
          <p:cNvSpPr txBox="1"/>
          <p:nvPr/>
        </p:nvSpPr>
        <p:spPr>
          <a:xfrm>
            <a:off x="2920790" y="6409440"/>
            <a:ext cx="11001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 (months)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1EC334-3C33-49CB-B558-BC5D1C914EB7}"/>
              </a:ext>
            </a:extLst>
          </p:cNvPr>
          <p:cNvSpPr txBox="1"/>
          <p:nvPr/>
        </p:nvSpPr>
        <p:spPr>
          <a:xfrm>
            <a:off x="115854" y="425965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47742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DF4C-9C09-4E38-99BE-0E55391B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Censoring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CCDF5-4FA3-4C91-9619-DBCA49BFD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4</a:t>
            </a:fld>
            <a:endParaRPr lang="th-TH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9704ED-246F-4D90-8C46-667769C81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930"/>
            <a:ext cx="10515600" cy="4659890"/>
          </a:xfrm>
        </p:spPr>
        <p:txBody>
          <a:bodyPr/>
          <a:lstStyle/>
          <a:p>
            <a:r>
              <a:rPr lang="en-US" sz="3200" dirty="0"/>
              <a:t>Left-censor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Right-censor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Interval-censor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54AFECE-D0B3-462E-9111-65C949A307E6}"/>
              </a:ext>
            </a:extLst>
          </p:cNvPr>
          <p:cNvGrpSpPr/>
          <p:nvPr/>
        </p:nvGrpSpPr>
        <p:grpSpPr>
          <a:xfrm>
            <a:off x="5537268" y="1366555"/>
            <a:ext cx="5015095" cy="1443923"/>
            <a:chOff x="5537268" y="1162275"/>
            <a:chExt cx="4717915" cy="1103832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A8B8BCC-D179-442F-BA2D-CB8921EEF460}"/>
                </a:ext>
              </a:extLst>
            </p:cNvPr>
            <p:cNvCxnSpPr>
              <a:cxnSpLocks/>
            </p:cNvCxnSpPr>
            <p:nvPr/>
          </p:nvCxnSpPr>
          <p:spPr>
            <a:xfrm>
              <a:off x="5537271" y="1162275"/>
              <a:ext cx="0" cy="110383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986AFF2-EB62-4715-A15D-C2BEDB0418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7268" y="2227197"/>
              <a:ext cx="4717915" cy="3891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D44087F-AE44-471D-8D9B-24A17D929211}"/>
                </a:ext>
              </a:extLst>
            </p:cNvPr>
            <p:cNvCxnSpPr>
              <a:cxnSpLocks/>
            </p:cNvCxnSpPr>
            <p:nvPr/>
          </p:nvCxnSpPr>
          <p:spPr>
            <a:xfrm>
              <a:off x="5537268" y="1308683"/>
              <a:ext cx="460118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909304-B9A4-49D1-93C4-836954ECAC53}"/>
                </a:ext>
              </a:extLst>
            </p:cNvPr>
            <p:cNvCxnSpPr>
              <a:cxnSpLocks/>
            </p:cNvCxnSpPr>
            <p:nvPr/>
          </p:nvCxnSpPr>
          <p:spPr>
            <a:xfrm>
              <a:off x="5537268" y="1669962"/>
              <a:ext cx="133755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1B4426-F1FE-4E29-91C0-79FFC1A8CCDD}"/>
                </a:ext>
              </a:extLst>
            </p:cNvPr>
            <p:cNvCxnSpPr>
              <a:cxnSpLocks/>
            </p:cNvCxnSpPr>
            <p:nvPr/>
          </p:nvCxnSpPr>
          <p:spPr>
            <a:xfrm>
              <a:off x="5537268" y="1989619"/>
              <a:ext cx="19649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Multiplication Sign 20">
              <a:extLst>
                <a:ext uri="{FF2B5EF4-FFF2-40B4-BE49-F238E27FC236}">
                  <a16:creationId xmlns:a16="http://schemas.microsoft.com/office/drawing/2014/main" id="{110CD0F3-8F65-4284-A263-F0BBD195BBE0}"/>
                </a:ext>
              </a:extLst>
            </p:cNvPr>
            <p:cNvSpPr/>
            <p:nvPr/>
          </p:nvSpPr>
          <p:spPr>
            <a:xfrm>
              <a:off x="6762955" y="1578709"/>
              <a:ext cx="223732" cy="153878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02613BE-482B-4FA2-A6C8-D0C521534E8A}"/>
                </a:ext>
              </a:extLst>
            </p:cNvPr>
            <p:cNvSpPr/>
            <p:nvPr/>
          </p:nvSpPr>
          <p:spPr>
            <a:xfrm>
              <a:off x="7430781" y="1908689"/>
              <a:ext cx="110386" cy="132679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25B4326-7022-4D49-8AA5-A93F5E629527}"/>
              </a:ext>
            </a:extLst>
          </p:cNvPr>
          <p:cNvGrpSpPr/>
          <p:nvPr/>
        </p:nvGrpSpPr>
        <p:grpSpPr>
          <a:xfrm>
            <a:off x="5537268" y="3044898"/>
            <a:ext cx="4911215" cy="1274549"/>
            <a:chOff x="5516834" y="3065197"/>
            <a:chExt cx="4738349" cy="110383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564E619-3344-4888-A044-48E9E5C66E12}"/>
                </a:ext>
              </a:extLst>
            </p:cNvPr>
            <p:cNvCxnSpPr>
              <a:cxnSpLocks/>
            </p:cNvCxnSpPr>
            <p:nvPr/>
          </p:nvCxnSpPr>
          <p:spPr>
            <a:xfrm>
              <a:off x="5537271" y="3065197"/>
              <a:ext cx="0" cy="110383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380894D-1494-4AC0-B9AC-A17F0A412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7268" y="4130119"/>
              <a:ext cx="4717915" cy="3891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F806CEC-1BCC-4203-B157-A269697CCF7C}"/>
                </a:ext>
              </a:extLst>
            </p:cNvPr>
            <p:cNvCxnSpPr>
              <a:cxnSpLocks/>
            </p:cNvCxnSpPr>
            <p:nvPr/>
          </p:nvCxnSpPr>
          <p:spPr>
            <a:xfrm>
              <a:off x="5516834" y="3647773"/>
              <a:ext cx="460118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2FAE6DB-EB9D-48C7-915A-2AD8F34BDF05}"/>
                </a:ext>
              </a:extLst>
            </p:cNvPr>
            <p:cNvCxnSpPr/>
            <p:nvPr/>
          </p:nvCxnSpPr>
          <p:spPr>
            <a:xfrm>
              <a:off x="8064230" y="3538386"/>
              <a:ext cx="0" cy="21877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A4B146-420C-43EE-BBE5-15073AF13CF0}"/>
                </a:ext>
              </a:extLst>
            </p:cNvPr>
            <p:cNvSpPr txBox="1"/>
            <p:nvPr/>
          </p:nvSpPr>
          <p:spPr>
            <a:xfrm>
              <a:off x="7485974" y="3249894"/>
              <a:ext cx="1530743" cy="319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+</a:t>
              </a:r>
              <a:r>
                <a:rPr lang="en-US" sz="1800" dirty="0" err="1">
                  <a:solidFill>
                    <a:srgbClr val="FF0000"/>
                  </a:solidFill>
                </a:rPr>
                <a:t>ve</a:t>
              </a:r>
              <a:r>
                <a:rPr lang="en-US" sz="1800" dirty="0">
                  <a:solidFill>
                    <a:srgbClr val="FF0000"/>
                  </a:solidFill>
                </a:rPr>
                <a:t> for disease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ED3B900-23D5-4BEF-B006-122962CEEEEE}"/>
                </a:ext>
              </a:extLst>
            </p:cNvPr>
            <p:cNvSpPr txBox="1"/>
            <p:nvPr/>
          </p:nvSpPr>
          <p:spPr>
            <a:xfrm>
              <a:off x="6206044" y="3699521"/>
              <a:ext cx="1517443" cy="319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</a:rPr>
                <a:t>Virus exposure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EC8767F-EC1A-4045-8DEE-88E8E6CB8906}"/>
                </a:ext>
              </a:extLst>
            </p:cNvPr>
            <p:cNvSpPr txBox="1"/>
            <p:nvPr/>
          </p:nvSpPr>
          <p:spPr>
            <a:xfrm>
              <a:off x="6718665" y="3350682"/>
              <a:ext cx="281788" cy="3198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accent6">
                      <a:lumMod val="75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721833C-0E16-4854-A8E6-FF7CF2ACD133}"/>
              </a:ext>
            </a:extLst>
          </p:cNvPr>
          <p:cNvGrpSpPr/>
          <p:nvPr/>
        </p:nvGrpSpPr>
        <p:grpSpPr>
          <a:xfrm>
            <a:off x="5558447" y="4575383"/>
            <a:ext cx="5084802" cy="1466941"/>
            <a:chOff x="5516834" y="3065197"/>
            <a:chExt cx="4738349" cy="1103832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6479493-FEFD-4397-86C0-00B84FB985E5}"/>
                </a:ext>
              </a:extLst>
            </p:cNvPr>
            <p:cNvCxnSpPr>
              <a:cxnSpLocks/>
            </p:cNvCxnSpPr>
            <p:nvPr/>
          </p:nvCxnSpPr>
          <p:spPr>
            <a:xfrm>
              <a:off x="5537271" y="3065197"/>
              <a:ext cx="0" cy="1103832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658C97A-7EBE-4063-AB95-5994D15E4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7268" y="4130119"/>
              <a:ext cx="4717915" cy="3891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9BB0E6D-CD34-40EF-8DFA-1FC29E441363}"/>
                </a:ext>
              </a:extLst>
            </p:cNvPr>
            <p:cNvCxnSpPr>
              <a:cxnSpLocks/>
            </p:cNvCxnSpPr>
            <p:nvPr/>
          </p:nvCxnSpPr>
          <p:spPr>
            <a:xfrm>
              <a:off x="5516834" y="3647773"/>
              <a:ext cx="4601183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B4EFD71-A9E4-4FDE-8816-7893BD0615BE}"/>
                </a:ext>
              </a:extLst>
            </p:cNvPr>
            <p:cNvCxnSpPr/>
            <p:nvPr/>
          </p:nvCxnSpPr>
          <p:spPr>
            <a:xfrm>
              <a:off x="8064230" y="3538386"/>
              <a:ext cx="0" cy="21877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F18C4C-05BA-451E-B454-9212EE8CE0E4}"/>
                </a:ext>
              </a:extLst>
            </p:cNvPr>
            <p:cNvSpPr txBox="1"/>
            <p:nvPr/>
          </p:nvSpPr>
          <p:spPr>
            <a:xfrm>
              <a:off x="7518177" y="3318347"/>
              <a:ext cx="12756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+</a:t>
              </a:r>
              <a:r>
                <a:rPr lang="en-US" sz="1400" dirty="0" err="1">
                  <a:solidFill>
                    <a:srgbClr val="FF0000"/>
                  </a:solidFill>
                </a:rPr>
                <a:t>ve</a:t>
              </a:r>
              <a:r>
                <a:rPr lang="en-US" sz="1400" dirty="0">
                  <a:solidFill>
                    <a:srgbClr val="FF0000"/>
                  </a:solidFill>
                </a:rPr>
                <a:t> for disease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78105AC-BECF-4FFA-9593-8C2D5EE8811F}"/>
                </a:ext>
              </a:extLst>
            </p:cNvPr>
            <p:cNvSpPr txBox="1"/>
            <p:nvPr/>
          </p:nvSpPr>
          <p:spPr>
            <a:xfrm>
              <a:off x="6698231" y="3699655"/>
              <a:ext cx="12664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Virus exposure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890B7F-016A-4707-AFBC-B4DAC7A106A0}"/>
                </a:ext>
              </a:extLst>
            </p:cNvPr>
            <p:cNvSpPr txBox="1"/>
            <p:nvPr/>
          </p:nvSpPr>
          <p:spPr>
            <a:xfrm>
              <a:off x="7037828" y="3359287"/>
              <a:ext cx="2680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D19BB57-A2F2-439B-A1D3-072C1551331E}"/>
                </a:ext>
              </a:extLst>
            </p:cNvPr>
            <p:cNvSpPr txBox="1"/>
            <p:nvPr/>
          </p:nvSpPr>
          <p:spPr>
            <a:xfrm>
              <a:off x="5747707" y="3329220"/>
              <a:ext cx="1155829" cy="2315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-</a:t>
              </a:r>
              <a:r>
                <a:rPr lang="en-US" sz="1400" dirty="0" err="1">
                  <a:solidFill>
                    <a:schemeClr val="accent6">
                      <a:lumMod val="75000"/>
                    </a:schemeClr>
                  </a:solidFill>
                </a:rPr>
                <a:t>ve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 for disease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1B52134-AFA0-462A-B9D0-B0A0214FC553}"/>
                </a:ext>
              </a:extLst>
            </p:cNvPr>
            <p:cNvCxnSpPr/>
            <p:nvPr/>
          </p:nvCxnSpPr>
          <p:spPr>
            <a:xfrm>
              <a:off x="6388672" y="3545819"/>
              <a:ext cx="0" cy="218773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539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9F54-7526-4F95-957E-1988DAD7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Concept of 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FF304-967F-4BB0-BEDE-891ADBE5D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Survival Function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Probability that the instance can survive longer than certain time t.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Hazard Function</a:t>
            </a:r>
          </a:p>
          <a:p>
            <a:pPr marL="0" indent="0">
              <a:buNone/>
            </a:pPr>
            <a:r>
              <a:rPr lang="en-US" sz="2400" dirty="0"/>
              <a:t>Instantaneous death rate at which the interested event occur, given that the subject survive to time 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11F49-8F8A-48D8-AC12-AE804E8C1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5</a:t>
            </a:fld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C0D8DB-EF4A-4969-BB29-4795E1A32B77}"/>
                  </a:ext>
                </a:extLst>
              </p:cNvPr>
              <p:cNvSpPr txBox="1"/>
              <p:nvPr/>
            </p:nvSpPr>
            <p:spPr>
              <a:xfrm>
                <a:off x="4400955" y="2486455"/>
                <a:ext cx="317689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 (0&lt;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&lt;∞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C0D8DB-EF4A-4969-BB29-4795E1A32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955" y="2486455"/>
                <a:ext cx="3176891" cy="307777"/>
              </a:xfrm>
              <a:prstGeom prst="rect">
                <a:avLst/>
              </a:prstGeom>
              <a:blipFill>
                <a:blip r:embed="rId3"/>
                <a:stretch>
                  <a:fillRect t="-104000" r="-2111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C30B-E7D2-47EF-80A1-C225201C8304}"/>
                  </a:ext>
                </a:extLst>
              </p:cNvPr>
              <p:cNvSpPr txBox="1"/>
              <p:nvPr/>
            </p:nvSpPr>
            <p:spPr>
              <a:xfrm>
                <a:off x="3222287" y="3808538"/>
                <a:ext cx="6094378" cy="510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∆→0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+∆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num>
                            <m:den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C30B-E7D2-47EF-80A1-C225201C83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287" y="3808538"/>
                <a:ext cx="6094378" cy="510461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36C13FD-DA7E-450C-919F-CDF198EBF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661" y="4371911"/>
            <a:ext cx="3635185" cy="24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1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47F18-7F20-491C-A88C-5E2F1B86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Taxonomy of Survival Analysis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6BE3D-4580-4756-9187-6C01D2D1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6</a:t>
            </a:fld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FE249-DB73-4DB5-8C3B-95EE0560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547" y="1152388"/>
            <a:ext cx="5508436" cy="55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7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B0A4-D872-4593-8DDB-1CADF545A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Statistical Method - Kaplan Meier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FA4FF-E641-4CE6-8A89-5A07B6643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Kaplan-Meier (KM) is a </a:t>
            </a:r>
            <a:r>
              <a:rPr lang="en-US" b="1" dirty="0"/>
              <a:t>non-parametric</a:t>
            </a:r>
            <a:r>
              <a:rPr lang="th-TH" b="1" dirty="0"/>
              <a:t> </a:t>
            </a:r>
            <a:r>
              <a:rPr lang="en-US" dirty="0"/>
              <a:t>approach to find survival function.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CB64C-41C8-477F-9450-634621A8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7</a:t>
            </a:fld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7DE406-A203-4025-93DF-0C38B642B517}"/>
                  </a:ext>
                </a:extLst>
              </p:cNvPr>
              <p:cNvSpPr txBox="1"/>
              <p:nvPr/>
            </p:nvSpPr>
            <p:spPr>
              <a:xfrm>
                <a:off x="2969367" y="2330011"/>
                <a:ext cx="6094378" cy="90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8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7DE406-A203-4025-93DF-0C38B642B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367" y="2330011"/>
                <a:ext cx="6094378" cy="9081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7F5E179-6208-4EE8-A97F-89A6338BA664}"/>
              </a:ext>
            </a:extLst>
          </p:cNvPr>
          <p:cNvSpPr txBox="1"/>
          <p:nvPr/>
        </p:nvSpPr>
        <p:spPr>
          <a:xfrm>
            <a:off x="7895248" y="2214809"/>
            <a:ext cx="267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where:</a:t>
            </a:r>
          </a:p>
          <a:p>
            <a:r>
              <a:rPr lang="en-US" sz="1200" i="1" dirty="0" err="1"/>
              <a:t>dj</a:t>
            </a:r>
            <a:r>
              <a:rPr lang="en-US" sz="1200" i="1" dirty="0"/>
              <a:t> – number of event at time j</a:t>
            </a:r>
          </a:p>
          <a:p>
            <a:r>
              <a:rPr lang="en-US" sz="1200" i="1" dirty="0" err="1"/>
              <a:t>nj</a:t>
            </a:r>
            <a:r>
              <a:rPr lang="en-US" sz="1200" i="1" dirty="0"/>
              <a:t> – number of instances at risk at time j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8CB1F4A-A8AB-415A-A0CD-3D7950A07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459994"/>
              </p:ext>
            </p:extLst>
          </p:nvPr>
        </p:nvGraphicFramePr>
        <p:xfrm>
          <a:off x="838200" y="3870525"/>
          <a:ext cx="5144987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0624">
                  <a:extLst>
                    <a:ext uri="{9D8B030D-6E8A-4147-A177-3AD203B41FA5}">
                      <a16:colId xmlns:a16="http://schemas.microsoft.com/office/drawing/2014/main" val="508409601"/>
                    </a:ext>
                  </a:extLst>
                </a:gridCol>
                <a:gridCol w="668700">
                  <a:extLst>
                    <a:ext uri="{9D8B030D-6E8A-4147-A177-3AD203B41FA5}">
                      <a16:colId xmlns:a16="http://schemas.microsoft.com/office/drawing/2014/main" val="2512833027"/>
                    </a:ext>
                  </a:extLst>
                </a:gridCol>
                <a:gridCol w="570624">
                  <a:extLst>
                    <a:ext uri="{9D8B030D-6E8A-4147-A177-3AD203B41FA5}">
                      <a16:colId xmlns:a16="http://schemas.microsoft.com/office/drawing/2014/main" val="856353080"/>
                    </a:ext>
                  </a:extLst>
                </a:gridCol>
                <a:gridCol w="439374">
                  <a:extLst>
                    <a:ext uri="{9D8B030D-6E8A-4147-A177-3AD203B41FA5}">
                      <a16:colId xmlns:a16="http://schemas.microsoft.com/office/drawing/2014/main" val="1591171530"/>
                    </a:ext>
                  </a:extLst>
                </a:gridCol>
                <a:gridCol w="428177">
                  <a:extLst>
                    <a:ext uri="{9D8B030D-6E8A-4147-A177-3AD203B41FA5}">
                      <a16:colId xmlns:a16="http://schemas.microsoft.com/office/drawing/2014/main" val="2923123320"/>
                    </a:ext>
                  </a:extLst>
                </a:gridCol>
                <a:gridCol w="1257201">
                  <a:extLst>
                    <a:ext uri="{9D8B030D-6E8A-4147-A177-3AD203B41FA5}">
                      <a16:colId xmlns:a16="http://schemas.microsoft.com/office/drawing/2014/main" val="4043619574"/>
                    </a:ext>
                  </a:extLst>
                </a:gridCol>
                <a:gridCol w="1210287">
                  <a:extLst>
                    <a:ext uri="{9D8B030D-6E8A-4147-A177-3AD203B41FA5}">
                      <a16:colId xmlns:a16="http://schemas.microsoft.com/office/drawing/2014/main" val="22980342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population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survival at time 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S(t)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71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232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0.84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509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89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751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646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549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0.89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489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0.75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180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0.83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118164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81C4C95-265E-4AA9-97C2-B7B220892B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439406"/>
              </p:ext>
            </p:extLst>
          </p:nvPr>
        </p:nvGraphicFramePr>
        <p:xfrm>
          <a:off x="6417792" y="3470827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1482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594AD-7900-4395-A05D-816223A5F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Advantages and Disadvantages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B5CB-FC1F-4C9D-8A38-DEA20D52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8</a:t>
            </a:fld>
            <a:endParaRPr lang="th-TH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54893C9-7E77-469E-BF40-E4F56DB04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01385"/>
              </p:ext>
            </p:extLst>
          </p:nvPr>
        </p:nvGraphicFramePr>
        <p:xfrm>
          <a:off x="1182989" y="1643794"/>
          <a:ext cx="9352065" cy="47238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82251">
                  <a:extLst>
                    <a:ext uri="{9D8B030D-6E8A-4147-A177-3AD203B41FA5}">
                      <a16:colId xmlns:a16="http://schemas.microsoft.com/office/drawing/2014/main" val="702037733"/>
                    </a:ext>
                  </a:extLst>
                </a:gridCol>
                <a:gridCol w="3908520">
                  <a:extLst>
                    <a:ext uri="{9D8B030D-6E8A-4147-A177-3AD203B41FA5}">
                      <a16:colId xmlns:a16="http://schemas.microsoft.com/office/drawing/2014/main" val="1748080104"/>
                    </a:ext>
                  </a:extLst>
                </a:gridCol>
                <a:gridCol w="3661294">
                  <a:extLst>
                    <a:ext uri="{9D8B030D-6E8A-4147-A177-3AD203B41FA5}">
                      <a16:colId xmlns:a16="http://schemas.microsoft.com/office/drawing/2014/main" val="1017757959"/>
                    </a:ext>
                  </a:extLst>
                </a:gridCol>
              </a:tblGrid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kern="1200" baseline="0" dirty="0">
                          <a:solidFill>
                            <a:schemeClr val="lt1"/>
                          </a:solidFill>
                        </a:rPr>
                        <a:t>Disadvantages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944350"/>
                  </a:ext>
                </a:extLst>
              </a:tr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Non-Parametric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More efficient when no suitable theoretical distributions</a:t>
                      </a:r>
                    </a:p>
                    <a:p>
                      <a:pPr algn="l"/>
                      <a:r>
                        <a:rPr lang="en-US" dirty="0"/>
                        <a:t>known.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Difficult to interpret;</a:t>
                      </a:r>
                    </a:p>
                    <a:p>
                      <a:pPr algn="l"/>
                      <a:r>
                        <a:rPr lang="en-US" dirty="0"/>
                        <a:t>yields inaccurate estimates.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014567"/>
                  </a:ext>
                </a:extLst>
              </a:tr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Semi-Parametric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knowledge of the</a:t>
                      </a:r>
                    </a:p>
                    <a:p>
                      <a:pPr algn="l"/>
                      <a:r>
                        <a:rPr lang="en-US" dirty="0"/>
                        <a:t>underlying distribution</a:t>
                      </a:r>
                    </a:p>
                    <a:p>
                      <a:pPr algn="l"/>
                      <a:r>
                        <a:rPr lang="en-US" dirty="0"/>
                        <a:t>of survival times is not</a:t>
                      </a:r>
                    </a:p>
                    <a:p>
                      <a:pPr algn="l"/>
                      <a:r>
                        <a:rPr lang="en-US" dirty="0"/>
                        <a:t>required.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distribution of the</a:t>
                      </a:r>
                    </a:p>
                    <a:p>
                      <a:pPr algn="l"/>
                      <a:r>
                        <a:rPr lang="en-US" dirty="0"/>
                        <a:t>outcome is unknown; </a:t>
                      </a:r>
                    </a:p>
                    <a:p>
                      <a:pPr algn="l"/>
                      <a:r>
                        <a:rPr lang="en-US" dirty="0"/>
                        <a:t>Not easy to interpret.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069407"/>
                  </a:ext>
                </a:extLst>
              </a:tr>
              <a:tr h="10360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Easy to interpret, more</a:t>
                      </a:r>
                    </a:p>
                    <a:p>
                      <a:pPr algn="l"/>
                      <a:r>
                        <a:rPr lang="en-US" dirty="0"/>
                        <a:t>efficient and accurate</a:t>
                      </a:r>
                    </a:p>
                    <a:p>
                      <a:pPr algn="l"/>
                      <a:r>
                        <a:rPr lang="en-US" dirty="0"/>
                        <a:t>when the survival times</a:t>
                      </a:r>
                    </a:p>
                    <a:p>
                      <a:pPr algn="l"/>
                      <a:r>
                        <a:rPr lang="en-US" dirty="0"/>
                        <a:t>follow a particular distribution.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When the distribution</a:t>
                      </a:r>
                    </a:p>
                    <a:p>
                      <a:pPr algn="l"/>
                      <a:r>
                        <a:rPr lang="en-US" dirty="0"/>
                        <a:t>assumption is violated,</a:t>
                      </a:r>
                    </a:p>
                    <a:p>
                      <a:pPr algn="l"/>
                      <a:r>
                        <a:rPr lang="en-US" dirty="0"/>
                        <a:t>it may be inconsistent</a:t>
                      </a:r>
                    </a:p>
                    <a:p>
                      <a:pPr algn="l"/>
                      <a:r>
                        <a:rPr lang="en-US" dirty="0"/>
                        <a:t>and can give sub-optimal</a:t>
                      </a:r>
                    </a:p>
                    <a:p>
                      <a:pPr algn="l"/>
                      <a:r>
                        <a:rPr lang="en-US" dirty="0"/>
                        <a:t>results.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80628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E715281-3582-4B43-8269-2EF7269FEB33}"/>
              </a:ext>
            </a:extLst>
          </p:cNvPr>
          <p:cNvSpPr/>
          <p:nvPr/>
        </p:nvSpPr>
        <p:spPr>
          <a:xfrm>
            <a:off x="1182988" y="3688341"/>
            <a:ext cx="9352065" cy="2679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43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60306-4493-4633-9229-03C595C0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Statistical Method – Cox Proportional Hazard (CPH)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E5EA38-4F0A-43FE-9365-9EBF8B63D6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CPH is the most commonly used in survival analysis.</a:t>
                </a:r>
              </a:p>
              <a:p>
                <a:endParaRPr lang="en-US" dirty="0"/>
              </a:p>
              <a:p>
                <a:r>
                  <a:rPr lang="en-US" dirty="0"/>
                  <a:t>Assume that hazard ratio of two instances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constant over time.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ordia New" panose="020B0304020202020204" pitchFamily="34" charset="-34"/>
                            </a:rPr>
                          </m:ctrlPr>
                        </m:accPr>
                        <m:e>
                          <m:r>
                            <a:rPr lang="th-TH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mbria Math" panose="02040503050406030204" pitchFamily="18" charset="0"/>
                            </a:rPr>
                            <m:t>𝐻𝑅</m:t>
                          </m:r>
                        </m:e>
                      </m:acc>
                      <m:r>
                        <a:rPr lang="th-TH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ordia New" panose="020B0304020202020204" pitchFamily="34" charset="-34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th-TH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ordia New" panose="020B0304020202020204" pitchFamily="34" charset="-34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ordia New" panose="020B0304020202020204" pitchFamily="34" charset="-34"/>
                                </a:rPr>
                              </m:ctrlPr>
                            </m:dPr>
                            <m:e>
                              <m:r>
                                <a:rPr lang="th-TH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th-TH" sz="18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h-TH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th-TH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ordia New" panose="020B0304020202020204" pitchFamily="34" charset="-34"/>
                                    </a:rPr>
                                  </m:ctrlPr>
                                </m:sSubSupPr>
                                <m:e>
                                  <m:r>
                                    <a:rPr lang="th-TH" sz="180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rdia New" panose="020B0304020202020204" pitchFamily="34" charset="-34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ordia New" panose="020B0304020202020204" pitchFamily="34" charset="-34"/>
                                    </a:rPr>
                                    <m:t>1</m:t>
                                  </m:r>
                                </m:sub>
                                <m:sup/>
                              </m:sSubSup>
                              <m:sSubSup>
                                <m:sSubSupPr>
                                  <m:ctrlPr>
                                    <a:rPr lang="th-TH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ordia New" panose="020B0304020202020204" pitchFamily="34" charset="-34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ordia New" panose="020B0304020202020204" pitchFamily="34" charset="-3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ordia New" panose="020B0304020202020204" pitchFamily="34" charset="-34"/>
                                    </a:rPr>
                                    <m:t>1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ordia New" panose="020B0304020202020204" pitchFamily="34" charset="-34"/>
                                </a:rPr>
                              </m:ctrlPr>
                            </m:sSubPr>
                            <m:e>
                              <m:r>
                                <a:rPr lang="th-TH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ordia New" panose="020B0304020202020204" pitchFamily="34" charset="-34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ordia New" panose="020B0304020202020204" pitchFamily="34" charset="-34"/>
                                </a:rPr>
                              </m:ctrlPr>
                            </m:dPr>
                            <m:e>
                              <m:r>
                                <a:rPr lang="th-TH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th-TH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h-TH" sz="18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th-TH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h-TH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/>
                              </m:sSubSup>
                              <m:sSubSup>
                                <m:sSubSupPr>
                                  <m:ctrlPr>
                                    <a:rPr lang="th-TH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ordia New" panose="020B0304020202020204" pitchFamily="34" charset="-34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ordia New" panose="020B0304020202020204" pitchFamily="34" charset="-34"/>
                                    </a:rPr>
                                    <m:t>2</m:t>
                                  </m:r>
                                </m:sub>
                                <m:sup/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ordia New" panose="020B0304020202020204" pitchFamily="34" charset="-34"/>
                </a:endParaRPr>
              </a:p>
              <a:p>
                <a:r>
                  <a:rPr lang="en-US" dirty="0"/>
                  <a:t>Survival function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ordia New" panose="020B0304020202020204" pitchFamily="34" charset="-34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estimated by </a:t>
                </a:r>
                <a:r>
                  <a:rPr lang="en-US" b="1" dirty="0"/>
                  <a:t>Breslow estimator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is estimated by </a:t>
                </a:r>
                <a:r>
                  <a:rPr lang="en-US" b="1" dirty="0"/>
                  <a:t>partial likelihood function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E5EA38-4F0A-43FE-9365-9EBF8B63D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25" r="-348" b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A8B63-D927-405A-B6D1-037B9F3C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CB0E0B-5AEE-411B-9517-9170C4D200BA}" type="slidenum">
              <a:rPr lang="th-TH" smtClean="0"/>
              <a:pPr>
                <a:defRPr/>
              </a:pPr>
              <a:t>9</a:t>
            </a:fld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E2A5CD-B853-4599-AE18-F25DE9A7FB16}"/>
                  </a:ext>
                </a:extLst>
              </p:cNvPr>
              <p:cNvSpPr txBox="1"/>
              <p:nvPr/>
            </p:nvSpPr>
            <p:spPr>
              <a:xfrm>
                <a:off x="3048811" y="2097415"/>
                <a:ext cx="6094378" cy="394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sSup>
                        <m:sSup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E2A5CD-B853-4599-AE18-F25DE9A7F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811" y="2097415"/>
                <a:ext cx="6094378" cy="394082"/>
              </a:xfrm>
              <a:prstGeom prst="rect">
                <a:avLst/>
              </a:prstGeom>
              <a:blipFill>
                <a:blip r:embed="rId4"/>
                <a:stretch>
                  <a:fillRect t="-60000" b="-7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583134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14_Template [Compatibility Mode]" id="{23DFEDF0-EAFD-4D06-8E8B-815CF0611337}" vid="{35BA1827-0230-405D-9E83-07CB785560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14783</TotalTime>
  <Words>1624</Words>
  <Application>Microsoft Office PowerPoint</Application>
  <PresentationFormat>Widescreen</PresentationFormat>
  <Paragraphs>451</Paragraphs>
  <Slides>24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Lucida Grande</vt:lpstr>
      <vt:lpstr>Arial</vt:lpstr>
      <vt:lpstr>ArialMT</vt:lpstr>
      <vt:lpstr>Cambria Math</vt:lpstr>
      <vt:lpstr>Calibri</vt:lpstr>
      <vt:lpstr>Calibri Light</vt:lpstr>
      <vt:lpstr>DB Lim X</vt:lpstr>
      <vt:lpstr>ธีมของ Office</vt:lpstr>
      <vt:lpstr>Machine Learning for Survival Analysis – A Survey </vt:lpstr>
      <vt:lpstr>Today Contents</vt:lpstr>
      <vt:lpstr>What is Survival Analysis?</vt:lpstr>
      <vt:lpstr>Censoring</vt:lpstr>
      <vt:lpstr>Basic Concept of Survival Analysis</vt:lpstr>
      <vt:lpstr>Taxonomy of Survival Analysis Methods</vt:lpstr>
      <vt:lpstr>Statistical Method - Kaplan Meier Analysis</vt:lpstr>
      <vt:lpstr>Advantages and Disadvantages</vt:lpstr>
      <vt:lpstr>Statistical Method – Cox Proportional Hazard (CPH)</vt:lpstr>
      <vt:lpstr>Regularized Cox Model</vt:lpstr>
      <vt:lpstr>Advantages and Disadvantages</vt:lpstr>
      <vt:lpstr>Statistical Method – Parametric Model</vt:lpstr>
      <vt:lpstr>Advantages and Disadvantages</vt:lpstr>
      <vt:lpstr>Machine Learning Methods – Survival Tree</vt:lpstr>
      <vt:lpstr>Advantages and Disadvantages of Survival Tree</vt:lpstr>
      <vt:lpstr>Machine Learning Methods – Random Survival Forest (RSF)</vt:lpstr>
      <vt:lpstr>Advantages and Disadvantages of RSF</vt:lpstr>
      <vt:lpstr>Machine Learning Methods – Neural Networks</vt:lpstr>
      <vt:lpstr>Neural Network – DeepSurv</vt:lpstr>
      <vt:lpstr>Advantages and Disadvantages of DeepSurv</vt:lpstr>
      <vt:lpstr>Machine Learning Methods – Bayesian Network</vt:lpstr>
      <vt:lpstr>Evaluation Metrics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jitsama kurusakdapong</dc:creator>
  <cp:lastModifiedBy>panu looareesuwan</cp:lastModifiedBy>
  <cp:revision>576</cp:revision>
  <dcterms:created xsi:type="dcterms:W3CDTF">2018-09-11T10:27:00Z</dcterms:created>
  <dcterms:modified xsi:type="dcterms:W3CDTF">2020-07-01T15:11:48Z</dcterms:modified>
</cp:coreProperties>
</file>